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2.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83" r:id="rId3"/>
    <p:sldMasterId id="2147483693" r:id="rId4"/>
    <p:sldMasterId id="2147483716" r:id="rId5"/>
    <p:sldMasterId id="2147483739" r:id="rId6"/>
    <p:sldMasterId id="2147483744" r:id="rId7"/>
    <p:sldMasterId id="2147483757" r:id="rId8"/>
  </p:sldMasterIdLst>
  <p:notesMasterIdLst>
    <p:notesMasterId r:id="rId80"/>
  </p:notesMasterIdLst>
  <p:sldIdLst>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435" r:id="rId38"/>
    <p:sldId id="436" r:id="rId39"/>
    <p:sldId id="415" r:id="rId40"/>
    <p:sldId id="376" r:id="rId41"/>
    <p:sldId id="329" r:id="rId42"/>
    <p:sldId id="330" r:id="rId43"/>
    <p:sldId id="331" r:id="rId44"/>
    <p:sldId id="332" r:id="rId45"/>
    <p:sldId id="416" r:id="rId46"/>
    <p:sldId id="334" r:id="rId47"/>
    <p:sldId id="378" r:id="rId48"/>
    <p:sldId id="438" r:id="rId49"/>
    <p:sldId id="401" r:id="rId50"/>
    <p:sldId id="417" r:id="rId51"/>
    <p:sldId id="418" r:id="rId52"/>
    <p:sldId id="419" r:id="rId53"/>
    <p:sldId id="420" r:id="rId54"/>
    <p:sldId id="421" r:id="rId55"/>
    <p:sldId id="422" r:id="rId56"/>
    <p:sldId id="423" r:id="rId57"/>
    <p:sldId id="424" r:id="rId58"/>
    <p:sldId id="439" r:id="rId59"/>
    <p:sldId id="345" r:id="rId60"/>
    <p:sldId id="425" r:id="rId61"/>
    <p:sldId id="347" r:id="rId62"/>
    <p:sldId id="348" r:id="rId63"/>
    <p:sldId id="428" r:id="rId64"/>
    <p:sldId id="350" r:id="rId65"/>
    <p:sldId id="430" r:id="rId66"/>
    <p:sldId id="388" r:id="rId67"/>
    <p:sldId id="389" r:id="rId68"/>
    <p:sldId id="431" r:id="rId69"/>
    <p:sldId id="391" r:id="rId70"/>
    <p:sldId id="392" r:id="rId71"/>
    <p:sldId id="393" r:id="rId72"/>
    <p:sldId id="394" r:id="rId73"/>
    <p:sldId id="432" r:id="rId74"/>
    <p:sldId id="433" r:id="rId75"/>
    <p:sldId id="412" r:id="rId76"/>
    <p:sldId id="434" r:id="rId77"/>
    <p:sldId id="324" r:id="rId78"/>
    <p:sldId id="437" r:id="rId7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4" autoAdjust="0"/>
    <p:restoredTop sz="54015" autoAdjust="0"/>
  </p:normalViewPr>
  <p:slideViewPr>
    <p:cSldViewPr snapToGrid="0">
      <p:cViewPr varScale="1">
        <p:scale>
          <a:sx n="39" d="100"/>
          <a:sy n="39" d="100"/>
        </p:scale>
        <p:origin x="1902" y="5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8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4B7AE-DCC7-4183-A956-83CA144BFEE8}" type="datetimeFigureOut">
              <a:rPr lang="nl-NL" smtClean="0"/>
              <a:t>4-2-2021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4A7FE-A964-460B-85B1-7C146C8135DA}" type="slidenum">
              <a:rPr lang="nl-NL" smtClean="0"/>
              <a:t>‹nr.›</a:t>
            </a:fld>
            <a:endParaRPr lang="nl-NL"/>
          </a:p>
        </p:txBody>
      </p:sp>
    </p:spTree>
    <p:extLst>
      <p:ext uri="{BB962C8B-B14F-4D97-AF65-F5344CB8AC3E}">
        <p14:creationId xmlns:p14="http://schemas.microsoft.com/office/powerpoint/2010/main" val="3605083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600" b="1" dirty="0" smtClean="0"/>
              <a:t>Diabetes en ramadan, dat kun je leren!</a:t>
            </a:r>
          </a:p>
          <a:p>
            <a:r>
              <a:rPr lang="nl-NL" sz="1400" kern="1200" dirty="0" smtClean="0">
                <a:solidFill>
                  <a:schemeClr val="tx1"/>
                </a:solidFill>
                <a:effectLst/>
                <a:latin typeface="Univers 45 Light" charset="0"/>
                <a:ea typeface="+mn-ea"/>
                <a:cs typeface="+mn-cs"/>
              </a:rPr>
              <a:t>Deze informatie is gemaakt door Amsterdam UMC,</a:t>
            </a:r>
            <a:r>
              <a:rPr lang="nl-NL" sz="1400" kern="1200" baseline="0" dirty="0" smtClean="0">
                <a:solidFill>
                  <a:schemeClr val="tx1"/>
                </a:solidFill>
                <a:effectLst/>
                <a:latin typeface="Univers 45 Light" charset="0"/>
                <a:ea typeface="+mn-ea"/>
                <a:cs typeface="+mn-cs"/>
              </a:rPr>
              <a:t> ziekenhuis (locatie) </a:t>
            </a:r>
            <a:r>
              <a:rPr lang="nl-NL" sz="1400" b="0" kern="1200" baseline="0" dirty="0" smtClean="0">
                <a:solidFill>
                  <a:schemeClr val="tx1"/>
                </a:solidFill>
                <a:effectLst/>
                <a:latin typeface="Univers 45 Light" charset="0"/>
                <a:ea typeface="+mn-ea"/>
                <a:cs typeface="+mn-cs"/>
              </a:rPr>
              <a:t>VUmc </a:t>
            </a:r>
            <a:r>
              <a:rPr lang="nl-NL" sz="1400" kern="1200" dirty="0" smtClean="0">
                <a:solidFill>
                  <a:schemeClr val="tx1"/>
                </a:solidFill>
                <a:effectLst/>
                <a:latin typeface="Univers 45 Light" charset="0"/>
                <a:ea typeface="+mn-ea"/>
                <a:cs typeface="+mn-cs"/>
              </a:rPr>
              <a:t>om mensen met diabetes te helpen bij de keuze wel of niet vasten tijdens de ramadan.</a:t>
            </a:r>
          </a:p>
          <a:p>
            <a:r>
              <a:rPr lang="nl-NL" sz="1400" kern="1200" dirty="0" smtClean="0">
                <a:solidFill>
                  <a:schemeClr val="tx1"/>
                </a:solidFill>
                <a:effectLst/>
                <a:latin typeface="Univers 45 Light" charset="0"/>
                <a:ea typeface="+mn-ea"/>
                <a:cs typeface="+mn-cs"/>
              </a:rPr>
              <a:t>Het is belangrijk om deze beslissing samen</a:t>
            </a:r>
            <a:r>
              <a:rPr lang="nl-NL" sz="1400" kern="1200" baseline="0" dirty="0" smtClean="0">
                <a:solidFill>
                  <a:schemeClr val="tx1"/>
                </a:solidFill>
                <a:effectLst/>
                <a:latin typeface="Univers 45 Light" charset="0"/>
                <a:ea typeface="+mn-ea"/>
                <a:cs typeface="+mn-cs"/>
              </a:rPr>
              <a:t> met uw huisarts of praktijkondersteuner te nemen. </a:t>
            </a:r>
          </a:p>
          <a:p>
            <a:r>
              <a:rPr lang="nl-NL" sz="1400" kern="1200" baseline="0" dirty="0" smtClean="0">
                <a:solidFill>
                  <a:schemeClr val="tx1"/>
                </a:solidFill>
                <a:effectLst/>
                <a:latin typeface="Univers 45 Light" charset="0"/>
                <a:ea typeface="+mn-ea"/>
                <a:cs typeface="+mn-cs"/>
              </a:rPr>
              <a:t>Zij kunnen u daarbij helpen.</a:t>
            </a:r>
          </a:p>
          <a:p>
            <a:r>
              <a:rPr lang="nl-NL" sz="1400" kern="1200" baseline="0" dirty="0" smtClean="0">
                <a:solidFill>
                  <a:schemeClr val="tx1"/>
                </a:solidFill>
                <a:effectLst/>
                <a:latin typeface="Univers 45 Light" charset="0"/>
                <a:ea typeface="+mn-ea"/>
                <a:cs typeface="+mn-cs"/>
              </a:rPr>
              <a:t>Als u wilt proberen te vasten, dan is het belangrijk dat u dat eerlijk aan uw huisarts of praktijkondersteuner vertelt. </a:t>
            </a:r>
          </a:p>
          <a:p>
            <a:r>
              <a:rPr lang="nl-NL" sz="1400" kern="1200" baseline="0" dirty="0" smtClean="0">
                <a:solidFill>
                  <a:schemeClr val="tx1"/>
                </a:solidFill>
                <a:effectLst/>
                <a:latin typeface="Univers 45 Light" charset="0"/>
                <a:ea typeface="+mn-ea"/>
                <a:cs typeface="+mn-cs"/>
              </a:rPr>
              <a:t>Zij kunnen u adviezen geven.</a:t>
            </a:r>
          </a:p>
          <a:p>
            <a:r>
              <a:rPr lang="nl-NL" sz="1400" kern="1200" baseline="0" dirty="0" smtClean="0">
                <a:solidFill>
                  <a:schemeClr val="tx1"/>
                </a:solidFill>
                <a:effectLst/>
                <a:latin typeface="Univers 45 Light" charset="0"/>
                <a:ea typeface="+mn-ea"/>
                <a:cs typeface="+mn-cs"/>
              </a:rPr>
              <a:t>Deze adviezen zijn belangrijk om een goede ramadan te hebben, zodat u zo min mogelijk risico heeft op gezondheidsproblemen door vasten. </a:t>
            </a:r>
          </a:p>
          <a:p>
            <a:r>
              <a:rPr lang="nl-NL" sz="1400" kern="1200" baseline="0" dirty="0" smtClean="0">
                <a:solidFill>
                  <a:schemeClr val="tx1"/>
                </a:solidFill>
                <a:effectLst/>
                <a:latin typeface="Univers 45 Light" charset="0"/>
                <a:ea typeface="+mn-ea"/>
                <a:cs typeface="+mn-cs"/>
              </a:rPr>
              <a:t>De informatie die u vandaag krijgt is ook belangrijk voor mensen met diabetes die niet meer vasten tijdens de ramadan.</a:t>
            </a:r>
          </a:p>
          <a:p>
            <a:r>
              <a:rPr lang="nl-NL" sz="1400" kern="1200" baseline="0" dirty="0" smtClean="0">
                <a:solidFill>
                  <a:schemeClr val="tx1"/>
                </a:solidFill>
                <a:effectLst/>
                <a:latin typeface="Univers 45 Light" charset="0"/>
                <a:ea typeface="+mn-ea"/>
                <a:cs typeface="+mn-cs"/>
              </a:rPr>
              <a:t>Deze informatie kunt u gebruiken om het hele jaar door gezonder te leven.</a:t>
            </a:r>
          </a:p>
          <a:p>
            <a:r>
              <a:rPr lang="nl-NL" sz="130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b="1" dirty="0" smtClean="0"/>
              <a:t>Inleiding voor zorgverleners</a:t>
            </a:r>
            <a:r>
              <a:rPr lang="nl-NL" sz="1300" b="1" baseline="0" dirty="0" smtClean="0"/>
              <a:t>:</a:t>
            </a:r>
            <a:endParaRPr lang="nl-NL" sz="13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Dit </a:t>
            </a:r>
            <a:r>
              <a:rPr lang="nl-NL" sz="1300" dirty="0"/>
              <a:t>voorlichtingsmateriaal is </a:t>
            </a:r>
            <a:r>
              <a:rPr lang="nl-NL" sz="1300" dirty="0" smtClean="0"/>
              <a:t>in</a:t>
            </a:r>
            <a:r>
              <a:rPr lang="nl-NL" sz="1300" baseline="0" dirty="0" smtClean="0"/>
              <a:t> het kader van </a:t>
            </a:r>
            <a:r>
              <a:rPr lang="nl-NL" sz="1300" dirty="0" smtClean="0"/>
              <a:t>het diabetes en ramadan project </a:t>
            </a:r>
            <a:r>
              <a:rPr lang="nl-NL" sz="1300" dirty="0"/>
              <a:t>van Amsterdam UMC, locatie VUmc gemaakt</a:t>
            </a:r>
            <a:r>
              <a:rPr lang="nl-NL" sz="1300" dirty="0" smtClean="0"/>
              <a:t>. </a:t>
            </a:r>
            <a:r>
              <a:rPr lang="nl-NL" sz="1300" baseline="0" dirty="0" smtClean="0"/>
              <a:t>Het project heeft zich gericht op mensen met type 2 diabetes mellitus van Marokkaanse en Turkse komaf en werd </a:t>
            </a:r>
            <a:r>
              <a:rPr lang="nl-NL" sz="1300" dirty="0" smtClean="0"/>
              <a:t>mogelijk gemaakt door</a:t>
            </a:r>
            <a:r>
              <a:rPr lang="nl-NL" sz="1300" baseline="0" dirty="0" smtClean="0"/>
              <a:t> ZonMw. </a:t>
            </a:r>
          </a:p>
          <a:p>
            <a:r>
              <a:rPr lang="nl-NL" sz="1300" baseline="0" dirty="0" smtClean="0"/>
              <a:t>Het voorlichtingsmateriaal heeft de volgende doelstellingen:</a:t>
            </a:r>
          </a:p>
          <a:p>
            <a:pPr marL="342900" indent="-342900">
              <a:buFontTx/>
              <a:buAutoNum type="arabicPeriod"/>
            </a:pPr>
            <a:r>
              <a:rPr lang="nl-NL" sz="1300" baseline="0" dirty="0" smtClean="0"/>
              <a:t>Zorgverleners te ondersteunen bij het gesprek met de patiënt over wel of niet vasten tijdens de ramadan. Met de informatie uit deze presentatie kunt u, uw patiënten helpen een weloverwogen keuze te maken omtrent wel of niet vasten. Naast medische informatie bevat de presentatie ook informatie over de religieuze dispensatieregeling voor o.a. chronisch zieken.</a:t>
            </a:r>
          </a:p>
          <a:p>
            <a:pPr marL="342900" indent="-342900">
              <a:buFontTx/>
              <a:buAutoNum type="arabicPeriod"/>
            </a:pPr>
            <a:r>
              <a:rPr lang="nl-NL" sz="1300" baseline="0" dirty="0" smtClean="0"/>
              <a:t>Zorgverleners cultuursensitieve tools aanreiken waarmee zij hun patiënten die willen vasten, van informatie kunnen voorzien om glycaemische ontregeling zoveel mogelijk te voorkomen. </a:t>
            </a:r>
          </a:p>
          <a:p>
            <a:pPr marL="342900" indent="-342900">
              <a:buFontTx/>
              <a:buAutoNum type="arabicPeriod"/>
            </a:pPr>
            <a:r>
              <a:rPr lang="nl-NL" sz="1300" baseline="0" dirty="0" smtClean="0"/>
              <a:t>Patiënten te voorzien van algemene informatie over diabetes en diabeteszelfmanagement. De ramadan kan een mogelijkheid zijn om patiënten te empoweren tot betere diabetes zelfmanagement. Dus deze informatie kan ook gebruikt worden voor algehele voorlichting over diabetes.</a:t>
            </a:r>
          </a:p>
          <a:p>
            <a:endParaRPr lang="nl-NL" sz="1300" b="0" dirty="0"/>
          </a:p>
          <a:p>
            <a:r>
              <a:rPr lang="nl-NL" sz="1300" b="0" dirty="0"/>
              <a:t>Deze presentatie is </a:t>
            </a:r>
            <a:r>
              <a:rPr lang="nl-NL" sz="1300" b="0" dirty="0" smtClean="0"/>
              <a:t>gemaakt </a:t>
            </a:r>
            <a:r>
              <a:rPr lang="nl-NL" sz="1300" b="0" dirty="0"/>
              <a:t>voor </a:t>
            </a:r>
            <a:r>
              <a:rPr lang="nl-NL" sz="1300" b="0" dirty="0" smtClean="0"/>
              <a:t>laaggeletterden</a:t>
            </a:r>
            <a:r>
              <a:rPr lang="nl-NL" sz="1300" b="0" baseline="0" dirty="0" smtClean="0"/>
              <a:t> en mensen met beperkte gezondheidsvaardigheden. Er is gebruik gemaakt van eenvoudig beeldmateriaal en eenvoudig taal. </a:t>
            </a:r>
            <a:r>
              <a:rPr lang="nl-NL" sz="1300" b="0" dirty="0" smtClean="0"/>
              <a:t>Om de</a:t>
            </a:r>
            <a:r>
              <a:rPr lang="nl-NL" sz="1300" b="0" baseline="0" dirty="0" smtClean="0"/>
              <a:t> kans te vergroten </a:t>
            </a:r>
            <a:r>
              <a:rPr lang="nl-NL" sz="1300" b="0" dirty="0" smtClean="0"/>
              <a:t>dat </a:t>
            </a:r>
            <a:r>
              <a:rPr lang="nl-NL" sz="1300" b="0" dirty="0"/>
              <a:t>de boodschap goed overkomt en de uitleg beter begrepen wordt, is het van belang dat u </a:t>
            </a:r>
            <a:r>
              <a:rPr lang="nl-NL" sz="1300" b="0" dirty="0" smtClean="0"/>
              <a:t>o.a. korte zinnen maakt en eenvoudig</a:t>
            </a:r>
            <a:r>
              <a:rPr lang="nl-NL" sz="1300" b="0" baseline="0" dirty="0" smtClean="0"/>
              <a:t> taal gebruikt</a:t>
            </a:r>
            <a:r>
              <a:rPr lang="nl-NL" sz="1300" b="0" dirty="0" smtClean="0"/>
              <a:t>. In</a:t>
            </a:r>
            <a:r>
              <a:rPr lang="nl-NL" sz="1300" b="0" baseline="0" dirty="0" smtClean="0"/>
              <a:t> de tekstbox onder iedere slide </a:t>
            </a:r>
            <a:r>
              <a:rPr lang="nl-NL" sz="1300" b="0" dirty="0" smtClean="0"/>
              <a:t>staan voorbeeldzinnen,</a:t>
            </a:r>
            <a:r>
              <a:rPr lang="nl-NL" sz="1300" b="0" baseline="0" dirty="0" smtClean="0"/>
              <a:t> o.a. uit het handboek “ik heb diabetes, wat kan ik doen?” en PratenPlaten over diabetes</a:t>
            </a:r>
            <a:r>
              <a:rPr lang="nl-NL" sz="1300" b="0" dirty="0" smtClean="0"/>
              <a:t>. Verder</a:t>
            </a:r>
            <a:r>
              <a:rPr lang="nl-NL" sz="1300" b="0" baseline="0" dirty="0" smtClean="0"/>
              <a:t> is het ook belangrijk dat u bij uw uitleg gebruik maakt van de illustraties. En waar mogelijk de patiënt(en) stimuleert tot interactie.</a:t>
            </a:r>
          </a:p>
          <a:p>
            <a:r>
              <a:rPr lang="nl-NL" sz="1300" b="0" dirty="0" smtClean="0"/>
              <a:t>Voor meer informatie en tips over</a:t>
            </a:r>
            <a:r>
              <a:rPr lang="nl-NL" sz="1300" b="0" baseline="0" dirty="0" smtClean="0"/>
              <a:t> communiceren met laaggeletterden, zie onderstaande link van Pharos.</a:t>
            </a:r>
            <a:endParaRPr lang="nl-NL" sz="1300" b="0" dirty="0" smtClean="0"/>
          </a:p>
          <a:p>
            <a:r>
              <a:rPr lang="nl-NL" sz="1300" dirty="0" smtClean="0"/>
              <a:t>https://www.pharos.nl/thema/laaggeletterdheid-gezondheidsvaardigheden/?gclid=EAIaIQobChMI4MH6u-Lu6AIVwp13Ch1z2g0REAAYASAAEgIdEPD_BwE</a:t>
            </a:r>
          </a:p>
          <a:p>
            <a:endParaRPr lang="nl-NL" sz="1300"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b="0" baseline="0" dirty="0" smtClean="0"/>
              <a:t>Deze presentatie kan gebruikt worden voor in de spreekkamer of voor het verzorgen van een groepsvoorlichtingsbijeenkomst (hopelijk in de nabije toekomst weer mogelijk). Indien u een groepsvoorlichting verzorgd dan mag u een slide aan deze presentatie toevoegen met daarop uw gegevens zoals uw naam en logo van uw zorggroep of organisatie. </a:t>
            </a:r>
            <a:r>
              <a:rPr lang="nl-NL" sz="1400" b="1" dirty="0" smtClean="0">
                <a:solidFill>
                  <a:srgbClr val="4F81BD"/>
                </a:solidFill>
                <a:latin typeface="Trebuchet MS" pitchFamily="34" charset="0"/>
              </a:rPr>
              <a:t>Op de illustraties en de tekst van deze presentatie (incl. de tekst in de tekstbox</a:t>
            </a:r>
            <a:r>
              <a:rPr lang="nl-NL" sz="1400" b="1" baseline="0" dirty="0" smtClean="0">
                <a:solidFill>
                  <a:srgbClr val="4F81BD"/>
                </a:solidFill>
                <a:latin typeface="Trebuchet MS" pitchFamily="34" charset="0"/>
              </a:rPr>
              <a:t> onderaan iedere slide)</a:t>
            </a:r>
            <a:r>
              <a:rPr lang="nl-NL" sz="1400" b="1" dirty="0" smtClean="0">
                <a:solidFill>
                  <a:srgbClr val="4F81BD"/>
                </a:solidFill>
                <a:latin typeface="Trebuchet MS" pitchFamily="34" charset="0"/>
              </a:rPr>
              <a:t> rust auteursrecht. Het gebruik van de illustraties en de tekst op een andere manier dan in deze presentatie is niet toegestaan.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300" b="0" baseline="0" dirty="0" smtClean="0"/>
          </a:p>
          <a:p>
            <a:r>
              <a:rPr lang="nl-NL" sz="1300" b="1" dirty="0" smtClean="0"/>
              <a:t>De gehele presentatie is tevens ingesproken in het Marokkaans-Arabisch</a:t>
            </a:r>
            <a:r>
              <a:rPr lang="nl-NL" sz="1300" b="1" baseline="0" dirty="0" smtClean="0"/>
              <a:t> (Darija)</a:t>
            </a:r>
            <a:r>
              <a:rPr lang="nl-NL" sz="1300" b="1" dirty="0" smtClean="0"/>
              <a:t>, Riffijns</a:t>
            </a:r>
            <a:r>
              <a:rPr lang="nl-NL" sz="1300" b="1" baseline="0" dirty="0" smtClean="0"/>
              <a:t> (Berbers Noord-Marokko) en Turks. </a:t>
            </a:r>
          </a:p>
          <a:p>
            <a:r>
              <a:rPr lang="nl-NL" sz="1300" b="1" dirty="0" smtClean="0"/>
              <a:t>Bij</a:t>
            </a:r>
            <a:r>
              <a:rPr lang="nl-NL" sz="1300" b="1" baseline="0" dirty="0" smtClean="0"/>
              <a:t> taalbarrière in de spreekkamer, kunt u gemakkelijk de betreffende slides van voorkeur voor de patiënt afspelen. In de bijbehorende ondertekst kunt u zien welke informatie de patiënt vertaald te horen krijgt. </a:t>
            </a:r>
            <a:endParaRPr lang="nl-NL" sz="1300" b="1"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6158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242"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nl-NL" sz="1400" baseline="0" dirty="0" smtClean="0"/>
              <a:t>We gaan u eerst belangrijke informatie geven over diabetes.</a:t>
            </a:r>
            <a:endParaRPr lang="nl-NL" sz="1400" dirty="0" smtClean="0"/>
          </a:p>
          <a:p>
            <a:r>
              <a:rPr lang="nl-NL" sz="1400" dirty="0" smtClean="0"/>
              <a:t>Diabetes is een ander woord voor suikerziekte.</a:t>
            </a:r>
          </a:p>
          <a:p>
            <a:endParaRPr lang="nl-NL" sz="14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aseline="0" dirty="0" smtClean="0"/>
              <a:t>Daarna gaan we het hebben over diabetes en ramadan. </a:t>
            </a:r>
            <a:br>
              <a:rPr lang="nl-NL" sz="1400" baseline="0" dirty="0" smtClean="0"/>
            </a:br>
            <a:r>
              <a:rPr lang="nl-NL" sz="1400" baseline="0" dirty="0" smtClean="0"/>
              <a:t>We gaan u helpen om de volgende 2 vragen te beantwoorden:</a:t>
            </a:r>
            <a:endParaRPr lang="nl-NL" sz="1400" dirty="0" smtClean="0"/>
          </a:p>
          <a:p>
            <a:pPr marL="285750" indent="-285750">
              <a:buFontTx/>
              <a:buChar char="-"/>
            </a:pPr>
            <a:r>
              <a:rPr lang="nl-NL" sz="1400" dirty="0" smtClean="0"/>
              <a:t>Is</a:t>
            </a:r>
            <a:r>
              <a:rPr lang="nl-NL" sz="1400" baseline="0" dirty="0" smtClean="0"/>
              <a:t> het voor mijn gezondheid mogelijk om te vasten tijdens de ramadan?</a:t>
            </a:r>
          </a:p>
          <a:p>
            <a:pPr marL="285750" indent="-285750">
              <a:buFontTx/>
              <a:buChar char="-"/>
            </a:pPr>
            <a:r>
              <a:rPr lang="nl-NL" sz="1400" baseline="0" dirty="0" smtClean="0"/>
              <a:t>Hoe kan ik een veilige en goede ramadan hebben, als ik wil proberen te vasten?</a:t>
            </a:r>
            <a:endParaRPr lang="nl-NL" sz="1300" dirty="0" smtClean="0"/>
          </a:p>
          <a:p>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0" dirty="0" smtClean="0"/>
              <a:t>- Deel 1 van de presentatie (1 t/m 25): bevat</a:t>
            </a:r>
            <a:r>
              <a:rPr lang="nl-NL" sz="1300" b="0" baseline="0" dirty="0" smtClean="0"/>
              <a:t> algemene informatie over diabetes (wat is diabetes; risicofactoren; hypo/ hyper en hoe daarop te handelen, de lange termijn gevolgen en een introductie in diabeteszelfmanagement).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0" baseline="0" dirty="0" smtClean="0"/>
              <a:t>- Deel 2 van de presentatie (vanaf dia 26): bevat specifieke informatie voor de ramadan zoals de mogelijke gevaren van vasten, wanneer men het vasten dient te verbreken; keuze wel of niet vasten; dispensatieregeling vanuit de islam</a:t>
            </a:r>
            <a:r>
              <a:rPr lang="nl-NL" sz="1300" b="0" dirty="0" smtClean="0"/>
              <a:t> en voedingsadviezen</a:t>
            </a:r>
          </a:p>
          <a:p>
            <a:endParaRPr lang="nl-NL" sz="1300" dirty="0" smtClean="0"/>
          </a:p>
          <a:p>
            <a:r>
              <a:rPr lang="nl-NL" sz="1300" b="1" dirty="0" smtClean="0"/>
              <a:t>Indien</a:t>
            </a:r>
            <a:r>
              <a:rPr lang="nl-NL" sz="1300" b="1" baseline="0" dirty="0" smtClean="0"/>
              <a:t> er sprake is van taalbarrière dan kunt u gebruik maken van de ingesproken presentatie. Deze is beschikbaar in </a:t>
            </a:r>
            <a:r>
              <a:rPr lang="nl-NL" sz="1200" b="1" dirty="0" smtClean="0"/>
              <a:t>het Marokkaans-Arabisch</a:t>
            </a:r>
            <a:r>
              <a:rPr lang="nl-NL" sz="1200" b="1" baseline="0" dirty="0" smtClean="0"/>
              <a:t> (Darija)</a:t>
            </a:r>
            <a:r>
              <a:rPr lang="nl-NL" sz="1200" b="1" dirty="0" smtClean="0"/>
              <a:t>, Riffijns</a:t>
            </a:r>
            <a:r>
              <a:rPr lang="nl-NL" sz="1200" b="1" baseline="0" dirty="0" smtClean="0"/>
              <a:t> (Berbers Noord-Marokko) en Turks. </a:t>
            </a:r>
            <a:r>
              <a:rPr lang="nl-NL" sz="1200" b="1" dirty="0" smtClean="0"/>
              <a:t>U kunt</a:t>
            </a:r>
            <a:r>
              <a:rPr lang="nl-NL" sz="1200" b="1" baseline="0" dirty="0" smtClean="0"/>
              <a:t> dan in de spreekkamer gemakkelijk de betreffende slides van voorkeur voor de patiënt afspelen. In de bijbehorende ondertekst kunt u zien welke informatie de patiënt (vertaald) te horen krijgt. Zie Diabetes en ramadan toolbox van de NDF.</a:t>
            </a:r>
            <a:endParaRPr lang="nl-NL" sz="1200" b="1" dirty="0" smtClean="0"/>
          </a:p>
          <a:p>
            <a:endParaRPr lang="nl-NL" altLang="nl-NL" b="1" dirty="0"/>
          </a:p>
        </p:txBody>
      </p:sp>
      <p:sp>
        <p:nvSpPr>
          <p:cNvPr id="10243"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804763" indent="-309524">
              <a:defRPr>
                <a:solidFill>
                  <a:schemeClr val="tx1"/>
                </a:solidFill>
                <a:latin typeface="Calibri" charset="0"/>
              </a:defRPr>
            </a:lvl2pPr>
            <a:lvl3pPr marL="1238098" indent="-247620">
              <a:defRPr>
                <a:solidFill>
                  <a:schemeClr val="tx1"/>
                </a:solidFill>
                <a:latin typeface="Calibri" charset="0"/>
              </a:defRPr>
            </a:lvl3pPr>
            <a:lvl4pPr marL="1733337" indent="-247620">
              <a:defRPr>
                <a:solidFill>
                  <a:schemeClr val="tx1"/>
                </a:solidFill>
                <a:latin typeface="Calibri" charset="0"/>
              </a:defRPr>
            </a:lvl4pPr>
            <a:lvl5pPr marL="2228576" indent="-247620">
              <a:defRPr>
                <a:solidFill>
                  <a:schemeClr val="tx1"/>
                </a:solidFill>
                <a:latin typeface="Calibri" charset="0"/>
              </a:defRPr>
            </a:lvl5pPr>
            <a:lvl6pPr marL="2723815" indent="-247620" eaLnBrk="0" fontAlgn="base" hangingPunct="0">
              <a:spcBef>
                <a:spcPct val="0"/>
              </a:spcBef>
              <a:spcAft>
                <a:spcPct val="0"/>
              </a:spcAft>
              <a:defRPr>
                <a:solidFill>
                  <a:schemeClr val="tx1"/>
                </a:solidFill>
                <a:latin typeface="Calibri" charset="0"/>
              </a:defRPr>
            </a:lvl6pPr>
            <a:lvl7pPr marL="3219054" indent="-247620" eaLnBrk="0" fontAlgn="base" hangingPunct="0">
              <a:spcBef>
                <a:spcPct val="0"/>
              </a:spcBef>
              <a:spcAft>
                <a:spcPct val="0"/>
              </a:spcAft>
              <a:defRPr>
                <a:solidFill>
                  <a:schemeClr val="tx1"/>
                </a:solidFill>
                <a:latin typeface="Calibri" charset="0"/>
              </a:defRPr>
            </a:lvl7pPr>
            <a:lvl8pPr marL="3714293" indent="-247620" eaLnBrk="0" fontAlgn="base" hangingPunct="0">
              <a:spcBef>
                <a:spcPct val="0"/>
              </a:spcBef>
              <a:spcAft>
                <a:spcPct val="0"/>
              </a:spcAft>
              <a:defRPr>
                <a:solidFill>
                  <a:schemeClr val="tx1"/>
                </a:solidFill>
                <a:latin typeface="Calibri" charset="0"/>
              </a:defRPr>
            </a:lvl8pPr>
            <a:lvl9pPr marL="4209532" indent="-247620" eaLnBrk="0" fontAlgn="base" hangingPunct="0">
              <a:spcBef>
                <a:spcPct val="0"/>
              </a:spcBef>
              <a:spcAft>
                <a:spcPct val="0"/>
              </a:spcAft>
              <a:defRPr>
                <a:solidFill>
                  <a:schemeClr val="tx1"/>
                </a:solidFill>
                <a:latin typeface="Calibri"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F04ABB-4061-0146-9687-CB3D917A7CF6}" type="slidenum">
              <a:rPr kumimoji="0" lang="nl-NL" alt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l-NL" altLang="nl-NL" sz="1300" b="0" i="0" u="none" strike="noStrike" kern="1200" cap="none" spc="0" normalizeH="0" baseline="0" noProof="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221168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We beginnen met een vraag.</a:t>
            </a:r>
          </a:p>
          <a:p>
            <a:r>
              <a:rPr lang="nl-NL" sz="1300" dirty="0" smtClean="0"/>
              <a:t>Op </a:t>
            </a:r>
            <a:r>
              <a:rPr lang="nl-NL" sz="1300" dirty="0"/>
              <a:t>dit </a:t>
            </a:r>
            <a:r>
              <a:rPr lang="nl-NL" sz="1300" dirty="0" smtClean="0"/>
              <a:t>plaatje zien we 6 mensen (afgebeeld) staan.</a:t>
            </a:r>
            <a:endParaRPr lang="nl-NL" sz="1300" dirty="0"/>
          </a:p>
          <a:p>
            <a:r>
              <a:rPr lang="nl-NL" sz="1300" b="1" dirty="0"/>
              <a:t>Wie </a:t>
            </a:r>
            <a:r>
              <a:rPr lang="nl-NL" sz="1300" b="1" dirty="0" smtClean="0"/>
              <a:t>van</a:t>
            </a:r>
            <a:r>
              <a:rPr lang="nl-NL" sz="1300" b="1" baseline="0" dirty="0" smtClean="0"/>
              <a:t> deze mensen kan </a:t>
            </a:r>
            <a:r>
              <a:rPr lang="nl-NL" sz="1300" b="1" dirty="0" smtClean="0"/>
              <a:t>diabetes </a:t>
            </a:r>
            <a:r>
              <a:rPr lang="nl-NL" sz="1300" b="1" dirty="0"/>
              <a:t>krijgen? </a:t>
            </a:r>
            <a:endParaRPr lang="nl-NL" sz="1300" b="1" dirty="0" smtClean="0"/>
          </a:p>
          <a:p>
            <a:r>
              <a:rPr lang="nl-NL" sz="1300" b="1" dirty="0" smtClean="0"/>
              <a:t>Diabetes</a:t>
            </a:r>
            <a:r>
              <a:rPr lang="nl-NL" sz="1300" b="1" baseline="0" dirty="0" smtClean="0"/>
              <a:t> is een ander woord voor suikerziekte.</a:t>
            </a:r>
            <a:endParaRPr lang="nl-NL" sz="1300" b="1" dirty="0" smtClean="0"/>
          </a:p>
          <a:p>
            <a:r>
              <a:rPr lang="nl-NL" sz="1300" b="0" dirty="0" smtClean="0"/>
              <a:t>[korte pauze (5-10 sec) zodat men kan nadenken]</a:t>
            </a:r>
            <a:endParaRPr lang="nl-NL" sz="1300" b="0" dirty="0"/>
          </a:p>
          <a:p>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Veel mensen hebben diabetes.</a:t>
            </a:r>
          </a:p>
          <a:p>
            <a:r>
              <a:rPr lang="nl-NL" sz="1300" dirty="0" smtClean="0"/>
              <a:t>Iedereen </a:t>
            </a:r>
            <a:r>
              <a:rPr lang="nl-NL" sz="1300" dirty="0"/>
              <a:t>kan diabetes krijgen.</a:t>
            </a:r>
          </a:p>
          <a:p>
            <a:r>
              <a:rPr lang="nl-NL" sz="1300" dirty="0" smtClean="0"/>
              <a:t>Zoals we op dit plaatje zien, diabetes kan voorkomen bij:</a:t>
            </a:r>
          </a:p>
          <a:p>
            <a:r>
              <a:rPr lang="nl-NL" sz="1300" dirty="0" smtClean="0"/>
              <a:t>Jong</a:t>
            </a:r>
            <a:r>
              <a:rPr lang="nl-NL" sz="1300" baseline="0" dirty="0" smtClean="0"/>
              <a:t> en oud</a:t>
            </a:r>
            <a:r>
              <a:rPr lang="nl-NL" sz="1300" dirty="0" smtClean="0"/>
              <a:t>, </a:t>
            </a:r>
            <a:r>
              <a:rPr lang="nl-NL" sz="1300" dirty="0"/>
              <a:t>mannen en vrouwen, </a:t>
            </a:r>
            <a:r>
              <a:rPr lang="nl-NL" sz="1300" dirty="0" smtClean="0"/>
              <a:t>dikke</a:t>
            </a:r>
            <a:r>
              <a:rPr lang="nl-NL" sz="1300" baseline="0" dirty="0" smtClean="0"/>
              <a:t> (te zware) </a:t>
            </a:r>
            <a:r>
              <a:rPr lang="nl-NL" sz="1300" dirty="0" smtClean="0"/>
              <a:t>en </a:t>
            </a:r>
            <a:r>
              <a:rPr lang="nl-NL" sz="1300" dirty="0"/>
              <a:t>dunne mensen.</a:t>
            </a:r>
          </a:p>
          <a:p>
            <a:endParaRPr lang="nl-NL"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661453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Zoals we net hebben gezien, iedereen kan diabetes</a:t>
            </a:r>
            <a:r>
              <a:rPr lang="nl-NL" sz="1300" baseline="0" dirty="0" smtClean="0"/>
              <a:t> </a:t>
            </a:r>
            <a:r>
              <a:rPr lang="nl-NL" sz="1300" dirty="0" smtClean="0"/>
              <a:t>krijgen</a:t>
            </a:r>
            <a:r>
              <a:rPr lang="nl-NL" sz="1300" dirty="0"/>
              <a:t>.</a:t>
            </a:r>
          </a:p>
          <a:p>
            <a:r>
              <a:rPr lang="nl-NL" sz="1300" dirty="0" smtClean="0"/>
              <a:t>Sommige mensen kunnen eerder</a:t>
            </a:r>
            <a:r>
              <a:rPr lang="nl-NL" sz="1300" baseline="0" dirty="0" smtClean="0"/>
              <a:t> </a:t>
            </a:r>
            <a:r>
              <a:rPr lang="nl-NL" sz="1300" dirty="0" smtClean="0"/>
              <a:t>diabetes krijgen</a:t>
            </a:r>
            <a:r>
              <a:rPr lang="nl-NL" sz="1300" dirty="0"/>
              <a:t>. </a:t>
            </a:r>
            <a:endParaRPr lang="nl-NL" sz="1300" dirty="0" smtClean="0"/>
          </a:p>
          <a:p>
            <a:r>
              <a:rPr lang="nl-NL" sz="1300" dirty="0" smtClean="0"/>
              <a:t>Zij hebben een hoger risico op het krijgen van diabetes.</a:t>
            </a:r>
            <a:endParaRPr lang="nl-NL" sz="1300" dirty="0"/>
          </a:p>
          <a:p>
            <a:r>
              <a:rPr lang="nl-NL" sz="1300" b="0" dirty="0" smtClean="0"/>
              <a:t>Zoals</a:t>
            </a:r>
            <a:r>
              <a:rPr lang="nl-NL" sz="1300" b="0" baseline="0" dirty="0" smtClean="0"/>
              <a:t> we op dit plaatje zien, zijn dit:</a:t>
            </a:r>
            <a:endParaRPr lang="nl-NL" sz="1300" b="0" dirty="0"/>
          </a:p>
          <a:p>
            <a:r>
              <a:rPr lang="nl-NL" sz="1300" dirty="0" smtClean="0"/>
              <a:t>Mensen die</a:t>
            </a:r>
            <a:r>
              <a:rPr lang="nl-NL" sz="1300" baseline="0" dirty="0" smtClean="0"/>
              <a:t> </a:t>
            </a:r>
            <a:r>
              <a:rPr lang="nl-NL" sz="1300" dirty="0" smtClean="0"/>
              <a:t>te </a:t>
            </a:r>
            <a:r>
              <a:rPr lang="nl-NL" sz="1300" dirty="0"/>
              <a:t>zwaar </a:t>
            </a:r>
            <a:r>
              <a:rPr lang="nl-NL" sz="1300" dirty="0" smtClean="0"/>
              <a:t>zijn;</a:t>
            </a:r>
          </a:p>
          <a:p>
            <a:r>
              <a:rPr lang="nl-NL" sz="1300" dirty="0" smtClean="0"/>
              <a:t>Mensen</a:t>
            </a:r>
            <a:r>
              <a:rPr lang="nl-NL" sz="1300" baseline="0" dirty="0" smtClean="0"/>
              <a:t> met </a:t>
            </a:r>
            <a:r>
              <a:rPr lang="nl-NL" sz="1300" dirty="0" smtClean="0"/>
              <a:t>vet </a:t>
            </a:r>
            <a:r>
              <a:rPr lang="nl-NL" sz="1300" dirty="0"/>
              <a:t>rondom </a:t>
            </a:r>
            <a:r>
              <a:rPr lang="nl-NL" sz="1300" dirty="0" smtClean="0"/>
              <a:t>hun buik;</a:t>
            </a:r>
          </a:p>
          <a:p>
            <a:r>
              <a:rPr lang="nl-NL" sz="1300" dirty="0" smtClean="0"/>
              <a:t>Oudere mensen.</a:t>
            </a:r>
            <a:r>
              <a:rPr lang="nl-NL" sz="1300" baseline="0" dirty="0" smtClean="0"/>
              <a:t> </a:t>
            </a:r>
            <a:r>
              <a:rPr lang="nl-NL" sz="1300" dirty="0" smtClean="0"/>
              <a:t>W</a:t>
            </a:r>
            <a:r>
              <a:rPr lang="nl-NL" sz="1300" baseline="0" dirty="0" smtClean="0"/>
              <a:t>e weten dat h</a:t>
            </a:r>
            <a:r>
              <a:rPr lang="nl-NL" sz="1300" dirty="0" smtClean="0"/>
              <a:t>oe </a:t>
            </a:r>
            <a:r>
              <a:rPr lang="nl-NL" sz="1300" dirty="0"/>
              <a:t>ouder iemand is, hoe meer </a:t>
            </a:r>
            <a:r>
              <a:rPr lang="nl-NL" sz="1300" dirty="0" smtClean="0"/>
              <a:t>kans iemand heeft op </a:t>
            </a:r>
            <a:r>
              <a:rPr lang="nl-NL" sz="1300" baseline="0" dirty="0" smtClean="0"/>
              <a:t>diabetes.</a:t>
            </a: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Mensen</a:t>
            </a:r>
            <a:r>
              <a:rPr lang="nl-NL" sz="1300" baseline="0" dirty="0" smtClean="0"/>
              <a:t> die te weinig bewegen per dag.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En mensen met diabetes in de familie. Als bijvoorbeeld ouders of broer/ zus diabetes hebben, dan is er meer kans op het krijgen van diabetes.</a:t>
            </a:r>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6958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We </a:t>
            </a:r>
            <a:r>
              <a:rPr lang="nl-NL" sz="1300" dirty="0"/>
              <a:t>zien hier een plaatje van het lichaam van een mens.</a:t>
            </a:r>
          </a:p>
          <a:p>
            <a:r>
              <a:rPr lang="nl-NL" sz="1300" dirty="0" smtClean="0"/>
              <a:t>Stel dat deze persoon </a:t>
            </a:r>
            <a:r>
              <a:rPr lang="nl-NL" sz="1200" baseline="0" dirty="0" smtClean="0"/>
              <a:t>diabetes</a:t>
            </a:r>
            <a:r>
              <a:rPr lang="nl-NL" sz="1300" dirty="0" smtClean="0"/>
              <a:t> heeft.</a:t>
            </a:r>
          </a:p>
          <a:p>
            <a:r>
              <a:rPr lang="nl-NL" sz="1300" b="1" dirty="0" smtClean="0"/>
              <a:t>Wat </a:t>
            </a:r>
            <a:r>
              <a:rPr lang="nl-NL" sz="1300" b="1" dirty="0"/>
              <a:t>werkt </a:t>
            </a:r>
            <a:r>
              <a:rPr lang="nl-NL" sz="1300" b="1" dirty="0" smtClean="0"/>
              <a:t>er dan niet goed </a:t>
            </a:r>
            <a:r>
              <a:rPr lang="nl-NL" sz="1300" b="1" dirty="0"/>
              <a:t>in </a:t>
            </a:r>
            <a:r>
              <a:rPr lang="nl-NL" sz="1300" b="1" dirty="0" smtClean="0"/>
              <a:t>zijn lichaam?</a:t>
            </a:r>
            <a:endParaRPr lang="nl-NL" sz="13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0" dirty="0" smtClean="0"/>
              <a:t>[korte pauze (5-10 sec) zodat men kan nadenken]</a:t>
            </a:r>
          </a:p>
          <a:p>
            <a:endParaRPr lang="nl-NL" sz="1300" b="1" dirty="0"/>
          </a:p>
          <a:p>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6776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Wat is </a:t>
            </a:r>
            <a:r>
              <a:rPr lang="nl-NL" sz="1200" b="1" baseline="0" dirty="0" smtClean="0"/>
              <a:t>diabetes</a:t>
            </a:r>
            <a:r>
              <a:rPr lang="nl-NL" sz="1300" b="1"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Diabetes is een ander woord voor suikerziekte.</a:t>
            </a:r>
          </a:p>
          <a:p>
            <a:r>
              <a:rPr lang="nl-NL" sz="1300" dirty="0" smtClean="0"/>
              <a:t>Bij </a:t>
            </a:r>
            <a:r>
              <a:rPr lang="nl-NL" sz="1300" dirty="0"/>
              <a:t>diabetes is er een probleem met insuline.</a:t>
            </a:r>
          </a:p>
          <a:p>
            <a:r>
              <a:rPr lang="nl-NL" sz="1300" dirty="0"/>
              <a:t>Het lichaam maakt dan geen of te weinig insuline aan. </a:t>
            </a:r>
            <a:endParaRPr lang="nl-NL" sz="1300" dirty="0" smtClean="0"/>
          </a:p>
          <a:p>
            <a:r>
              <a:rPr lang="nl-NL" sz="1300" dirty="0" smtClean="0"/>
              <a:t>Insuline </a:t>
            </a:r>
            <a:r>
              <a:rPr lang="nl-NL" sz="1300" dirty="0"/>
              <a:t>werkt ook niet meer goed.</a:t>
            </a:r>
          </a:p>
          <a:p>
            <a:r>
              <a:rPr lang="nl-NL" sz="1300" dirty="0"/>
              <a:t>Hierdoor is er </a:t>
            </a:r>
            <a:r>
              <a:rPr lang="nl-NL" sz="1300" dirty="0" smtClean="0"/>
              <a:t>te veel </a:t>
            </a:r>
            <a:r>
              <a:rPr lang="nl-NL" sz="1300" dirty="0"/>
              <a:t>suiker in het bloed</a:t>
            </a:r>
            <a:r>
              <a:rPr lang="nl-NL" sz="1300" dirty="0" smtClean="0"/>
              <a:t>.</a:t>
            </a:r>
          </a:p>
          <a:p>
            <a:r>
              <a:rPr lang="nl-NL" sz="1300" baseline="0" dirty="0" smtClean="0"/>
              <a:t>Teveel suiker in het bloed is niet goed </a:t>
            </a:r>
            <a:r>
              <a:rPr lang="nl-NL" sz="1300" dirty="0" smtClean="0"/>
              <a:t>voor de</a:t>
            </a:r>
            <a:r>
              <a:rPr lang="nl-NL" sz="1300" baseline="0" dirty="0" smtClean="0"/>
              <a:t> gezondheid</a:t>
            </a:r>
            <a:r>
              <a:rPr lang="nl-NL" sz="1300" dirty="0" smtClean="0"/>
              <a:t>.</a:t>
            </a:r>
            <a:endParaRPr lang="nl-NL" sz="1300" dirty="0"/>
          </a:p>
          <a:p>
            <a:pPr defTabSz="990478">
              <a:defRPr/>
            </a:pPr>
            <a:endParaRPr lang="nl-NL" sz="1300" dirty="0"/>
          </a:p>
          <a:p>
            <a:endParaRPr lang="nl-NL" sz="1200" dirty="0" smtClean="0"/>
          </a:p>
          <a:p>
            <a:endParaRPr lang="nl-NL" sz="12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008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b="1" dirty="0" smtClean="0"/>
              <a:t>Wat gebeurt er in uw lichaam als</a:t>
            </a:r>
            <a:r>
              <a:rPr lang="nl-NL" sz="1300" b="1" baseline="0" dirty="0" smtClean="0"/>
              <a:t> u eet?</a:t>
            </a:r>
          </a:p>
          <a:p>
            <a:r>
              <a:rPr lang="nl-NL" sz="1300" baseline="0" dirty="0" smtClean="0"/>
              <a:t>Wat we nu gaan bespreken gebeurt bij iedereen na het eten. </a:t>
            </a:r>
          </a:p>
          <a:p>
            <a:r>
              <a:rPr lang="nl-NL" sz="1300" baseline="0" dirty="0" smtClean="0"/>
              <a:t>Dus ook bij mensen zonder diabetes.</a:t>
            </a:r>
          </a:p>
          <a:p>
            <a:endParaRPr lang="nl-NL" sz="1300" baseline="0" dirty="0" smtClean="0"/>
          </a:p>
          <a:p>
            <a:r>
              <a:rPr lang="nl-NL" sz="1300" baseline="0" dirty="0" smtClean="0"/>
              <a:t>Zoals we in </a:t>
            </a:r>
            <a:r>
              <a:rPr lang="nl-NL" sz="1300" dirty="0" smtClean="0"/>
              <a:t>het eerste plaatje zien:</a:t>
            </a:r>
          </a:p>
          <a:p>
            <a:r>
              <a:rPr lang="nl-NL" sz="1300" baseline="0" dirty="0" smtClean="0"/>
              <a:t>Al</a:t>
            </a:r>
            <a:r>
              <a:rPr lang="nl-NL" sz="1300" dirty="0" smtClean="0"/>
              <a:t>s u </a:t>
            </a:r>
            <a:r>
              <a:rPr lang="nl-NL" sz="1300" dirty="0"/>
              <a:t>bijvoorbeeld een stuk </a:t>
            </a:r>
            <a:r>
              <a:rPr lang="nl-NL" sz="1300" dirty="0" smtClean="0"/>
              <a:t>fruit</a:t>
            </a:r>
            <a:r>
              <a:rPr lang="nl-NL" sz="1300" baseline="0" dirty="0" smtClean="0"/>
              <a:t> of </a:t>
            </a:r>
            <a:r>
              <a:rPr lang="nl-NL" sz="1300" dirty="0" smtClean="0"/>
              <a:t>appel eten, </a:t>
            </a:r>
            <a:r>
              <a:rPr lang="nl-NL" sz="1300" dirty="0"/>
              <a:t>dan komt het eten eerst in </a:t>
            </a:r>
            <a:r>
              <a:rPr lang="nl-NL" sz="1300" dirty="0" smtClean="0"/>
              <a:t>uw maag</a:t>
            </a:r>
            <a:r>
              <a:rPr lang="nl-NL" sz="1300" baseline="0" dirty="0" smtClean="0"/>
              <a:t> terecht</a:t>
            </a:r>
            <a:r>
              <a:rPr lang="nl-NL" sz="1300" dirty="0" smtClean="0"/>
              <a:t>.</a:t>
            </a:r>
            <a:endParaRPr lang="nl-NL" sz="1300" dirty="0"/>
          </a:p>
          <a:p>
            <a:r>
              <a:rPr lang="nl-NL" sz="1300" dirty="0"/>
              <a:t>Daarna komt het eten in </a:t>
            </a:r>
            <a:r>
              <a:rPr lang="nl-NL" sz="1300" dirty="0" smtClean="0"/>
              <a:t>uw </a:t>
            </a:r>
            <a:r>
              <a:rPr lang="nl-NL" sz="1300" dirty="0"/>
              <a:t>darmen.</a:t>
            </a:r>
          </a:p>
          <a:p>
            <a:r>
              <a:rPr lang="nl-NL" sz="1300" baseline="0" dirty="0" smtClean="0"/>
              <a:t>Uw </a:t>
            </a:r>
            <a:r>
              <a:rPr lang="nl-NL" sz="1300" dirty="0" smtClean="0"/>
              <a:t>maag </a:t>
            </a:r>
            <a:r>
              <a:rPr lang="nl-NL" sz="1300" dirty="0"/>
              <a:t>en </a:t>
            </a:r>
            <a:r>
              <a:rPr lang="nl-NL" sz="1300" dirty="0" smtClean="0"/>
              <a:t>darmen </a:t>
            </a:r>
            <a:r>
              <a:rPr lang="nl-NL" sz="1300" dirty="0"/>
              <a:t>maken van het eten hele kleine </a:t>
            </a:r>
            <a:r>
              <a:rPr lang="nl-NL" sz="1300" dirty="0" smtClean="0"/>
              <a:t>stukjes.</a:t>
            </a:r>
          </a:p>
          <a:p>
            <a:r>
              <a:rPr lang="nl-NL" sz="1300" dirty="0" smtClean="0"/>
              <a:t>In</a:t>
            </a:r>
            <a:r>
              <a:rPr lang="nl-NL" sz="1300" baseline="0" dirty="0" smtClean="0"/>
              <a:t> deze kleine stukjes eten zit bijvoorbeeld suiker.</a:t>
            </a:r>
          </a:p>
          <a:p>
            <a:r>
              <a:rPr lang="nl-NL" sz="1300" baseline="0" dirty="0" smtClean="0"/>
              <a:t>Deze suiker gaat vanuit de darmen naar het bloed.</a:t>
            </a:r>
            <a:endParaRPr lang="nl-NL" sz="1300" dirty="0" smtClean="0"/>
          </a:p>
          <a:p>
            <a:endParaRPr lang="nl-NL" sz="1300" baseline="0" dirty="0" smtClean="0"/>
          </a:p>
          <a:p>
            <a:r>
              <a:rPr lang="nl-NL" sz="1300" baseline="0" dirty="0" smtClean="0"/>
              <a:t>In het lichaam stroomt bloed door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baseline="0" dirty="0" smtClean="0"/>
              <a:t>In het tweede </a:t>
            </a:r>
            <a:r>
              <a:rPr lang="nl-NL" sz="1300" dirty="0" smtClean="0"/>
              <a:t>plaatje zien</a:t>
            </a:r>
            <a:r>
              <a:rPr lang="nl-NL" sz="1300" baseline="0" dirty="0" smtClean="0"/>
              <a:t> we suiker in de bloedvaten. </a:t>
            </a:r>
          </a:p>
          <a:p>
            <a:r>
              <a:rPr lang="nl-NL" sz="1300" dirty="0" smtClean="0"/>
              <a:t>De</a:t>
            </a:r>
            <a:r>
              <a:rPr lang="nl-NL" sz="1300" baseline="0" dirty="0" smtClean="0"/>
              <a:t> witte blokjes/ puntjes die we in het plaatje zien (voorlichter: u kunt deze op de illustratie aanwijzen) is suiker dat in ons bloed zit na het eten.</a:t>
            </a:r>
            <a:endParaRPr lang="nl-NL" sz="13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Dus na het eten gaat de suiker in het bloed omhoog.</a:t>
            </a:r>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75391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Als </a:t>
            </a:r>
            <a:r>
              <a:rPr lang="nl-NL" sz="1300" dirty="0"/>
              <a:t>na het eten de bloedsuiker omhoog gaat, dan merkt </a:t>
            </a:r>
            <a:r>
              <a:rPr lang="nl-NL" sz="1300" dirty="0" smtClean="0"/>
              <a:t>ons </a:t>
            </a:r>
            <a:r>
              <a:rPr lang="nl-NL" sz="1300" dirty="0"/>
              <a:t>lichaam dat.</a:t>
            </a:r>
          </a:p>
          <a:p>
            <a:r>
              <a:rPr lang="nl-NL" sz="1300" dirty="0" smtClean="0"/>
              <a:t>Ons </a:t>
            </a:r>
            <a:r>
              <a:rPr lang="nl-NL" sz="1300" dirty="0"/>
              <a:t>lichaam </a:t>
            </a:r>
            <a:r>
              <a:rPr lang="nl-NL" sz="1300" dirty="0" smtClean="0"/>
              <a:t>weet dan dat het insuline moet maken.</a:t>
            </a:r>
          </a:p>
          <a:p>
            <a:r>
              <a:rPr lang="nl-NL" sz="1300" dirty="0" smtClean="0"/>
              <a:t>Insuline is een hormoon. (voorlichter: u kunt aanwijzen dat insuline in de alvleesklier of pancreas wordt gemaakt).</a:t>
            </a:r>
          </a:p>
          <a:p>
            <a:r>
              <a:rPr lang="nl-NL" sz="1300" b="0" dirty="0" smtClean="0"/>
              <a:t>Waarom</a:t>
            </a:r>
            <a:r>
              <a:rPr lang="nl-NL" sz="1300" b="0" baseline="0" dirty="0" smtClean="0"/>
              <a:t> </a:t>
            </a:r>
            <a:r>
              <a:rPr lang="nl-NL" sz="1300" b="0" baseline="0" dirty="0" smtClean="0"/>
              <a:t>hebben we eigenlijk insuline nodig na het eten</a:t>
            </a:r>
            <a:r>
              <a:rPr lang="nl-NL" sz="1300" b="0" dirty="0" smtClean="0"/>
              <a:t>?</a:t>
            </a:r>
          </a:p>
          <a:p>
            <a:r>
              <a:rPr lang="nl-NL" sz="1300" dirty="0" smtClean="0"/>
              <a:t>Insuline hebben we nodig om </a:t>
            </a:r>
            <a:r>
              <a:rPr lang="nl-NL" sz="1300" dirty="0"/>
              <a:t>suiker </a:t>
            </a:r>
            <a:r>
              <a:rPr lang="nl-NL" sz="1300" dirty="0" smtClean="0"/>
              <a:t>naar </a:t>
            </a:r>
            <a:r>
              <a:rPr lang="nl-NL" sz="1300" dirty="0"/>
              <a:t>alle delen van </a:t>
            </a:r>
            <a:r>
              <a:rPr lang="nl-NL" sz="1300" dirty="0" smtClean="0"/>
              <a:t>ons </a:t>
            </a:r>
            <a:r>
              <a:rPr lang="nl-NL" sz="1300" dirty="0"/>
              <a:t>lichaam te brengen.</a:t>
            </a:r>
          </a:p>
          <a:p>
            <a:r>
              <a:rPr lang="nl-NL" sz="1300" dirty="0"/>
              <a:t>Zoals </a:t>
            </a:r>
            <a:r>
              <a:rPr lang="nl-NL" sz="1300" dirty="0" smtClean="0"/>
              <a:t>we in het</a:t>
            </a:r>
            <a:r>
              <a:rPr lang="nl-NL" sz="1300" baseline="0" dirty="0" smtClean="0"/>
              <a:t> tweede plaatje zien, zorgt insuline ervoor dat suiker naar onze organen gaat. Bijvoorbeeld naar </a:t>
            </a:r>
            <a:r>
              <a:rPr lang="nl-NL" sz="1300" dirty="0" smtClean="0"/>
              <a:t>de </a:t>
            </a:r>
            <a:r>
              <a:rPr lang="nl-NL" sz="1300" dirty="0"/>
              <a:t>hersenen, het hart </a:t>
            </a:r>
            <a:r>
              <a:rPr lang="nl-NL" sz="1300" dirty="0" smtClean="0"/>
              <a:t>en</a:t>
            </a:r>
            <a:r>
              <a:rPr lang="nl-NL" sz="1300" baseline="0" dirty="0" smtClean="0"/>
              <a:t> de</a:t>
            </a:r>
            <a:r>
              <a:rPr lang="nl-NL" sz="1300" dirty="0" smtClean="0"/>
              <a:t> spieren.</a:t>
            </a:r>
            <a:endParaRPr lang="nl-NL" sz="1300" dirty="0"/>
          </a:p>
          <a:p>
            <a:r>
              <a:rPr lang="nl-NL" sz="1300" dirty="0" smtClean="0"/>
              <a:t>Onze organen gebruiken/verbranden de </a:t>
            </a:r>
            <a:r>
              <a:rPr lang="nl-NL" sz="1300" dirty="0"/>
              <a:t>suiker voor energie.</a:t>
            </a:r>
          </a:p>
          <a:p>
            <a:r>
              <a:rPr lang="nl-NL" sz="1300" dirty="0" smtClean="0"/>
              <a:t>Zodat we </a:t>
            </a:r>
            <a:r>
              <a:rPr lang="nl-NL" sz="1300" dirty="0"/>
              <a:t>energie </a:t>
            </a:r>
            <a:r>
              <a:rPr lang="nl-NL" sz="1300" dirty="0" smtClean="0"/>
              <a:t>hebben om </a:t>
            </a:r>
            <a:r>
              <a:rPr lang="nl-NL" sz="1300" dirty="0"/>
              <a:t>bijvoorbeeld te </a:t>
            </a:r>
            <a:r>
              <a:rPr lang="nl-NL" sz="1300" dirty="0" smtClean="0"/>
              <a:t>kunnen lopen en nadenken.</a:t>
            </a:r>
            <a:endParaRPr lang="nl-NL" sz="1300" dirty="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5942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Mensen</a:t>
            </a:r>
            <a:r>
              <a:rPr lang="nl-NL" sz="1300" baseline="0" dirty="0" smtClean="0"/>
              <a:t> met diabetes hebben een probleem met insuline.</a:t>
            </a:r>
          </a:p>
          <a:p>
            <a:r>
              <a:rPr lang="nl-NL" sz="1300" baseline="0" dirty="0" smtClean="0"/>
              <a:t>Het lichaam maakt geen of weinig insuline. (voorlichter: u kunt het </a:t>
            </a:r>
            <a:r>
              <a:rPr lang="nl-NL" sz="1300" dirty="0" smtClean="0"/>
              <a:t>pancreas/ de alvleesklier aanwijzen</a:t>
            </a:r>
            <a:r>
              <a:rPr lang="nl-NL" sz="1300" baseline="0" dirty="0" smtClean="0"/>
              <a:t> op de illustratie</a:t>
            </a:r>
            <a:r>
              <a:rPr lang="nl-NL" sz="1300" dirty="0" smtClean="0"/>
              <a:t>) </a:t>
            </a:r>
            <a:endParaRPr lang="nl-NL" sz="1300" baseline="0" dirty="0" smtClean="0"/>
          </a:p>
          <a:p>
            <a:r>
              <a:rPr lang="nl-NL" sz="1300" baseline="0" dirty="0" smtClean="0"/>
              <a:t>En insuline werkt niet meer zo goed.</a:t>
            </a:r>
            <a:endParaRPr lang="nl-NL" sz="1300" dirty="0"/>
          </a:p>
          <a:p>
            <a:r>
              <a:rPr lang="nl-NL" sz="1300" dirty="0" smtClean="0"/>
              <a:t>Hierdoor blijft </a:t>
            </a:r>
            <a:r>
              <a:rPr lang="nl-NL" sz="1300" baseline="0" dirty="0" smtClean="0"/>
              <a:t>suiker, bijvoorbeeld na het eten, hoog in het bloed.</a:t>
            </a:r>
            <a:endParaRPr lang="nl-NL" sz="1300" dirty="0"/>
          </a:p>
          <a:p>
            <a:r>
              <a:rPr lang="nl-NL" sz="1300" dirty="0" smtClean="0"/>
              <a:t>Daarom </a:t>
            </a:r>
            <a:r>
              <a:rPr lang="nl-NL" sz="1300" dirty="0"/>
              <a:t>hebben mensen met diabetes medicijnen </a:t>
            </a:r>
            <a:r>
              <a:rPr lang="nl-NL" sz="1300" dirty="0" smtClean="0"/>
              <a:t>nodig.</a:t>
            </a:r>
          </a:p>
          <a:p>
            <a:r>
              <a:rPr lang="nl-NL" sz="1300" dirty="0" smtClean="0"/>
              <a:t>Deze</a:t>
            </a:r>
            <a:r>
              <a:rPr lang="nl-NL" sz="1300" baseline="0" dirty="0" smtClean="0"/>
              <a:t> medicijnen zorgen ervoor dat</a:t>
            </a:r>
            <a:r>
              <a:rPr lang="nl-NL" sz="1300" dirty="0" smtClean="0"/>
              <a:t> suiker </a:t>
            </a:r>
            <a:r>
              <a:rPr lang="nl-NL" sz="1300" dirty="0"/>
              <a:t>in het bloed zo normaal mogelijk (in </a:t>
            </a:r>
            <a:r>
              <a:rPr lang="nl-NL" sz="1300" dirty="0" smtClean="0"/>
              <a:t>balans) blijft.</a:t>
            </a:r>
            <a:endParaRPr lang="nl-NL" sz="130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56897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Wat kunt u merken van</a:t>
            </a:r>
            <a:r>
              <a:rPr lang="nl-NL" b="1" baseline="0" dirty="0" smtClean="0"/>
              <a:t> een hoge bloedsuiker?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872367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a:t>
            </a:r>
            <a:r>
              <a:rPr lang="nl-NL" baseline="0" dirty="0"/>
              <a:t>bloedsuiker kan klachten geven.</a:t>
            </a:r>
          </a:p>
          <a:p>
            <a:r>
              <a:rPr lang="nl-NL" baseline="0" dirty="0" smtClean="0"/>
              <a:t>U </a:t>
            </a:r>
            <a:r>
              <a:rPr lang="nl-NL" baseline="0" dirty="0"/>
              <a:t>kunt </a:t>
            </a:r>
            <a:r>
              <a:rPr lang="nl-NL" baseline="0" dirty="0" smtClean="0"/>
              <a:t>zich </a:t>
            </a:r>
            <a:r>
              <a:rPr lang="nl-NL" baseline="0" dirty="0"/>
              <a:t>ziek voelen. </a:t>
            </a:r>
          </a:p>
          <a:p>
            <a:endParaRPr lang="nl-NL" baseline="0" dirty="0"/>
          </a:p>
          <a:p>
            <a:r>
              <a:rPr lang="nl-NL" baseline="0" dirty="0" smtClean="0"/>
              <a:t>Bij een hoge bloedsuiker kunt u last hebben van:</a:t>
            </a:r>
            <a:endParaRPr lang="nl-NL" baseline="0" dirty="0"/>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endParaRPr lang="nl-NL" baseline="0" dirty="0"/>
          </a:p>
          <a:p>
            <a:pPr marL="185715" indent="-185715">
              <a:buFontTx/>
              <a:buChar char="-"/>
            </a:pPr>
            <a:r>
              <a:rPr lang="nl-NL" baseline="0" dirty="0" smtClean="0"/>
              <a:t>Wazig </a:t>
            </a:r>
            <a:r>
              <a:rPr lang="nl-NL" baseline="0" dirty="0"/>
              <a:t>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a:p>
          <a:p>
            <a:r>
              <a:rPr lang="nl-NL" baseline="0" dirty="0" smtClean="0"/>
              <a:t>U </a:t>
            </a:r>
            <a:r>
              <a:rPr lang="nl-NL" baseline="0" dirty="0"/>
              <a:t>hoeft niet al deze klachten te hebben.</a:t>
            </a:r>
          </a:p>
          <a:p>
            <a:r>
              <a:rPr lang="nl-NL" baseline="0" dirty="0" smtClean="0"/>
              <a:t>U </a:t>
            </a:r>
            <a:r>
              <a:rPr lang="nl-NL" baseline="0" dirty="0"/>
              <a:t>kunt </a:t>
            </a:r>
            <a:r>
              <a:rPr lang="nl-NL" baseline="0" dirty="0" smtClean="0"/>
              <a:t>bijvoorbeeld  1 </a:t>
            </a:r>
            <a:r>
              <a:rPr lang="nl-NL" baseline="0" dirty="0"/>
              <a:t>of 2 </a:t>
            </a:r>
            <a:r>
              <a:rPr lang="nl-NL" baseline="0" dirty="0" smtClean="0"/>
              <a:t> van deze klachten </a:t>
            </a:r>
            <a:r>
              <a:rPr lang="nl-NL" baseline="0" dirty="0"/>
              <a:t>hebben</a:t>
            </a:r>
            <a:r>
              <a:rPr lang="nl-NL" baseline="0" dirty="0" smtClean="0"/>
              <a:t>.</a:t>
            </a:r>
          </a:p>
          <a:p>
            <a:pPr marL="0" indent="0">
              <a:buFontTx/>
              <a:buNone/>
            </a:pP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82693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We gaan u</a:t>
            </a:r>
            <a:r>
              <a:rPr lang="nl-NL" baseline="0" dirty="0" smtClean="0"/>
              <a:t> nu informatie geven over de gevaren van diabetes.</a:t>
            </a:r>
          </a:p>
          <a:p>
            <a:r>
              <a:rPr lang="nl-NL" b="1" dirty="0" smtClean="0"/>
              <a:t>Waarom</a:t>
            </a:r>
            <a:r>
              <a:rPr lang="nl-NL" b="1" baseline="0" dirty="0" smtClean="0"/>
              <a:t> is een hoge bloedsuiker niet goed voor uw gezondheid?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smtClean="0"/>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1854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smtClean="0"/>
              <a:t>In het eerste plaatje zien we bloedvaten.</a:t>
            </a:r>
          </a:p>
          <a:p>
            <a:r>
              <a:rPr lang="nl-NL" baseline="0" dirty="0" smtClean="0"/>
              <a:t>Bloedvaten lopen door het hele lichaam.</a:t>
            </a:r>
          </a:p>
          <a:p>
            <a:r>
              <a:rPr lang="nl-NL" baseline="0" dirty="0" smtClean="0"/>
              <a:t>In bloedvaten stroomt bloed door het hele lichaam.</a:t>
            </a:r>
          </a:p>
          <a:p>
            <a:endParaRPr lang="nl-NL" baseline="0" dirty="0" smtClean="0"/>
          </a:p>
          <a:p>
            <a:r>
              <a:rPr lang="nl-NL" baseline="0" dirty="0" smtClean="0"/>
              <a:t>In het middelste plaatje zien we een gezond bloedvat.</a:t>
            </a:r>
          </a:p>
          <a:p>
            <a:r>
              <a:rPr lang="nl-NL" baseline="0" dirty="0" smtClean="0"/>
              <a:t>In een gezond bloedvat, stroomt het bloed makkelijk en goed door het vat.</a:t>
            </a:r>
          </a:p>
          <a:p>
            <a:r>
              <a:rPr lang="nl-NL" baseline="0" dirty="0" smtClean="0"/>
              <a:t>Het bloed kan zo overal komen. </a:t>
            </a:r>
          </a:p>
          <a:p>
            <a:r>
              <a:rPr lang="nl-NL" baseline="0" dirty="0" smtClean="0"/>
              <a:t>Zo komt het bijvoorbeeld in het hart, de hersenen, de benen en de nieren.</a:t>
            </a:r>
          </a:p>
          <a:p>
            <a:endParaRPr lang="nl-NL" baseline="0" dirty="0" smtClean="0"/>
          </a:p>
          <a:p>
            <a:r>
              <a:rPr lang="nl-NL" baseline="0" dirty="0" smtClean="0"/>
              <a:t>Een langdurig hoge bloedsuiker beschadigt de bloedvaten.</a:t>
            </a:r>
          </a:p>
          <a:p>
            <a:r>
              <a:rPr lang="nl-NL" baseline="0" dirty="0" smtClean="0"/>
              <a:t>In het rechter plaatje zien we een beschadigd bloedvat.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In een beschadigd bloedvat stroomt het bloed niet meer goed.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Dit is niet goed voor uw lichaam.</a:t>
            </a:r>
          </a:p>
          <a:p>
            <a:r>
              <a:rPr lang="nl-NL" baseline="0" dirty="0" smtClean="0"/>
              <a:t>Suiker kan aan de binnenkant van een bloedvat plakken,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Hieraan kan ook cholesterol plakken. Cholesterol is het gelige vet die we op het plaatje zien.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 bloedvaten kunnen hierdoor verstopt raken.</a:t>
            </a:r>
          </a:p>
          <a:p>
            <a:r>
              <a:rPr lang="nl-NL" baseline="0" dirty="0" smtClean="0"/>
              <a:t>Als de bloedvaten verstopt raken is dat niet goed voor uw gezondheid.</a:t>
            </a:r>
          </a:p>
          <a:p>
            <a:r>
              <a:rPr lang="nl-NL" baseline="0" dirty="0" smtClean="0"/>
              <a:t>Niet alleen een hoge bloedsuiker en een te hoog cholesterol zijn slecht voor de bloedvaten. Ook hoge bloeddruk en roken geven problemen in de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U kunt bijvoorbeeld problemen krijgen aan uw hart, hersenen, benen, nieren en ogen.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08166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baseline="0" dirty="0" smtClean="0"/>
              <a:t>Het </a:t>
            </a:r>
            <a:r>
              <a:rPr lang="nl-NL" b="0" baseline="0" dirty="0"/>
              <a:t>hart pompt bloed </a:t>
            </a:r>
            <a:r>
              <a:rPr lang="nl-NL" b="0" baseline="0" dirty="0" smtClean="0"/>
              <a:t>via bloedvaten door </a:t>
            </a:r>
            <a:r>
              <a:rPr lang="nl-NL" b="0" baseline="0" dirty="0"/>
              <a:t>het </a:t>
            </a:r>
            <a:r>
              <a:rPr lang="nl-NL" b="0" baseline="0" dirty="0" smtClean="0"/>
              <a:t>hele lichaam.</a:t>
            </a:r>
          </a:p>
          <a:p>
            <a:r>
              <a:rPr lang="nl-NL" baseline="0" dirty="0" smtClean="0"/>
              <a:t>Het bloed kan zo overal in het lichaam komen.</a:t>
            </a:r>
          </a:p>
          <a:p>
            <a:endParaRPr lang="nl-NL" b="0" baseline="0" dirty="0" smtClean="0"/>
          </a:p>
          <a:p>
            <a:r>
              <a:rPr lang="nl-NL" b="0" baseline="0" dirty="0" smtClean="0"/>
              <a:t>In het middelste plaatje zien we dat het hart zelf ook kleine bloedvaten heeft.</a:t>
            </a:r>
          </a:p>
          <a:p>
            <a:r>
              <a:rPr lang="nl-NL" b="0" baseline="0" dirty="0" smtClean="0"/>
              <a:t>Via deze bloedvaten krijgt het hart zelf ook bloed.</a:t>
            </a:r>
          </a:p>
          <a:p>
            <a:r>
              <a:rPr lang="nl-NL" b="0" baseline="0" dirty="0" smtClean="0"/>
              <a:t>Het </a:t>
            </a:r>
            <a:r>
              <a:rPr lang="nl-NL" b="0" baseline="0" dirty="0"/>
              <a:t>hart heeft </a:t>
            </a:r>
            <a:r>
              <a:rPr lang="nl-NL" b="0" baseline="0" dirty="0" smtClean="0"/>
              <a:t>zelf ook bloed </a:t>
            </a:r>
            <a:r>
              <a:rPr lang="nl-NL" b="0" baseline="0" dirty="0"/>
              <a:t>nodig </a:t>
            </a:r>
            <a:r>
              <a:rPr lang="nl-NL" b="0" baseline="0" dirty="0" smtClean="0"/>
              <a:t>om goed </a:t>
            </a:r>
            <a:r>
              <a:rPr lang="nl-NL" b="0" baseline="0" dirty="0"/>
              <a:t>te kunnen werken.</a:t>
            </a:r>
          </a:p>
          <a:p>
            <a:endParaRPr lang="nl-NL" b="0" baseline="0" dirty="0" smtClean="0"/>
          </a:p>
          <a:p>
            <a:r>
              <a:rPr lang="nl-NL" b="0" baseline="0" dirty="0" smtClean="0"/>
              <a:t>In het rechter plaatje zien we dat de bloedvaten van het hart niet meer goed werken.</a:t>
            </a:r>
            <a:endParaRPr lang="nl-NL" b="0" baseline="0" dirty="0"/>
          </a:p>
          <a:p>
            <a:r>
              <a:rPr lang="nl-NL" b="0" baseline="0" dirty="0" smtClean="0"/>
              <a:t>Hierdoor krijgt het hart te weinig bloed.</a:t>
            </a:r>
          </a:p>
          <a:p>
            <a:r>
              <a:rPr lang="nl-NL" b="0" baseline="0" dirty="0" smtClean="0"/>
              <a:t>Het hart kan dan niet goed werken.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Als het bloedvat van het hart helemaal dicht zit, noemen we dat een hartaanval of een hartinfarct. </a:t>
            </a:r>
          </a:p>
          <a:p>
            <a:endParaRPr lang="nl-NL" b="0" baseline="0" dirty="0" smtClean="0"/>
          </a:p>
          <a:p>
            <a:r>
              <a:rPr lang="nl-NL" b="0" baseline="0" dirty="0" smtClean="0"/>
              <a:t>U kunt bij een hartinfarct last hebben van:</a:t>
            </a:r>
            <a:endParaRPr lang="nl-NL" b="0" baseline="0" dirty="0"/>
          </a:p>
          <a:p>
            <a:pPr marL="185715" indent="-185715">
              <a:buFontTx/>
              <a:buChar char="-"/>
            </a:pPr>
            <a:r>
              <a:rPr lang="nl-NL" b="0" baseline="0" dirty="0"/>
              <a:t>Pijn </a:t>
            </a:r>
            <a:r>
              <a:rPr lang="nl-NL" b="0" baseline="0" dirty="0" smtClean="0"/>
              <a:t>of drukkend gevoel op </a:t>
            </a:r>
            <a:r>
              <a:rPr lang="nl-NL" b="0" baseline="0" dirty="0"/>
              <a:t>de </a:t>
            </a:r>
            <a:r>
              <a:rPr lang="nl-NL" b="0" baseline="0" dirty="0" smtClean="0"/>
              <a:t>borst</a:t>
            </a:r>
            <a:endParaRPr lang="nl-NL" b="0" baseline="0" dirty="0"/>
          </a:p>
          <a:p>
            <a:pPr marL="185715" indent="-185715">
              <a:buFontTx/>
              <a:buChar char="-"/>
            </a:pPr>
            <a:r>
              <a:rPr lang="nl-NL" b="0" baseline="0" dirty="0"/>
              <a:t>Pijn </a:t>
            </a:r>
            <a:r>
              <a:rPr lang="nl-NL" b="0" baseline="0" dirty="0" smtClean="0"/>
              <a:t>die uitstraalt naar </a:t>
            </a:r>
            <a:r>
              <a:rPr lang="nl-NL" b="0" baseline="0" dirty="0"/>
              <a:t>1 of beide </a:t>
            </a:r>
            <a:r>
              <a:rPr lang="nl-NL" b="0" baseline="0" dirty="0" smtClean="0"/>
              <a:t>armen, de schouders, de hals of naar de kaken </a:t>
            </a:r>
          </a:p>
          <a:p>
            <a:pPr marL="185715" indent="-185715">
              <a:buFontTx/>
              <a:buChar char="-"/>
            </a:pPr>
            <a:r>
              <a:rPr lang="nl-NL" b="0" baseline="0" dirty="0" smtClean="0"/>
              <a:t>Zweten</a:t>
            </a:r>
          </a:p>
          <a:p>
            <a:pPr marL="185715" indent="-185715">
              <a:buFontTx/>
              <a:buChar char="-"/>
            </a:pPr>
            <a:r>
              <a:rPr lang="nl-NL" b="0" baseline="0" dirty="0" smtClean="0"/>
              <a:t>Misselijkheid</a:t>
            </a:r>
          </a:p>
          <a:p>
            <a:pPr marL="0" indent="0">
              <a:buFontTx/>
              <a:buNone/>
            </a:pPr>
            <a:endParaRPr lang="nl-NL" b="0" baseline="0" dirty="0" smtClean="0"/>
          </a:p>
          <a:p>
            <a:r>
              <a:rPr lang="nl-NL" b="1" baseline="0" dirty="0" smtClean="0"/>
              <a:t>Als u dit voelt, dan moet direct de dokter of 112 gebeld worden.</a:t>
            </a:r>
            <a:endParaRPr lang="nl-NL" b="1" baseline="0" dirty="0"/>
          </a:p>
          <a:p>
            <a:endParaRPr lang="nl-NL" b="0" baseline="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62953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baseline="0" dirty="0" smtClean="0"/>
              <a:t>Hoge bloedsuiker kan problemen geven in de hersenen.</a:t>
            </a:r>
          </a:p>
          <a:p>
            <a:r>
              <a:rPr lang="nl-NL" b="0" baseline="0" dirty="0" smtClean="0"/>
              <a:t>Als een bloedvat in uw hersenen verstopt raakt, kunt u een beroerte krijgen.</a:t>
            </a:r>
          </a:p>
          <a:p>
            <a:endParaRPr lang="nl-NL" baseline="0" dirty="0" smtClean="0"/>
          </a:p>
          <a:p>
            <a:r>
              <a:rPr lang="nl-NL" baseline="0" dirty="0" smtClean="0"/>
              <a:t>Door een beroerte kunt u 1 van deze problemen krijgen: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   Arm of been niet meer kunnen bewegen.</a:t>
            </a:r>
          </a:p>
          <a:p>
            <a:pPr marL="171450" indent="-171450">
              <a:buFontTx/>
              <a:buChar char="-"/>
            </a:pPr>
            <a:r>
              <a:rPr lang="nl-NL" baseline="0" dirty="0" smtClean="0"/>
              <a:t>Ineens niet meer goed kunnen praten.</a:t>
            </a:r>
          </a:p>
          <a:p>
            <a:pPr marL="171450" indent="-171450">
              <a:buFontTx/>
              <a:buChar char="-"/>
            </a:pPr>
            <a:r>
              <a:rPr lang="nl-NL" baseline="0" dirty="0" smtClean="0"/>
              <a:t>Niet uit uw woorden komen.</a:t>
            </a:r>
          </a:p>
          <a:p>
            <a:pPr marL="171450" indent="-171450">
              <a:buFontTx/>
              <a:buChar char="-"/>
            </a:pPr>
            <a:r>
              <a:rPr lang="nl-NL" baseline="0" dirty="0" smtClean="0"/>
              <a:t>Uw mond staat scheef.</a:t>
            </a:r>
          </a:p>
          <a:p>
            <a:pPr marL="171450" indent="-171450">
              <a:buFontTx/>
              <a:buChar char="-"/>
            </a:pPr>
            <a:r>
              <a:rPr lang="nl-NL" baseline="0" dirty="0" smtClean="0"/>
              <a:t>U ziet dubbel of u ziet een deel niet meer.</a:t>
            </a:r>
          </a:p>
          <a:p>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baseline="0" dirty="0" smtClean="0"/>
              <a:t>Als u één van deze klachten heeft, dan moet direct de dokter of 112 gebeld worden.</a:t>
            </a:r>
          </a:p>
          <a:p>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44299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dirty="0" smtClean="0"/>
              <a:t>Diabetes kan problemen geven</a:t>
            </a:r>
            <a:r>
              <a:rPr lang="nl-NL" b="0" baseline="0" dirty="0" smtClean="0"/>
              <a:t> in de benen.</a:t>
            </a:r>
            <a:endParaRPr lang="nl-NL" b="0" dirty="0" smtClean="0"/>
          </a:p>
          <a:p>
            <a:r>
              <a:rPr lang="nl-NL" b="0" dirty="0" smtClean="0"/>
              <a:t>Hoge bloedsuiker, maar ook een</a:t>
            </a:r>
            <a:r>
              <a:rPr lang="nl-NL" b="0" baseline="0" dirty="0" smtClean="0"/>
              <a:t> hoog</a:t>
            </a:r>
            <a:r>
              <a:rPr lang="nl-NL" b="0" dirty="0" smtClean="0"/>
              <a:t> cholesterol en roken zijn</a:t>
            </a:r>
            <a:r>
              <a:rPr lang="nl-NL" b="0" baseline="0" dirty="0" smtClean="0"/>
              <a:t> slecht voor de bloedvaten in uw benen</a:t>
            </a:r>
            <a:r>
              <a:rPr lang="nl-NL" b="0" dirty="0" smtClean="0"/>
              <a:t>.</a:t>
            </a:r>
          </a:p>
          <a:p>
            <a:r>
              <a:rPr lang="nl-NL" b="0" dirty="0" smtClean="0"/>
              <a:t>De bloedvaten in uw benen kunnen vernauwd raken.</a:t>
            </a:r>
          </a:p>
          <a:p>
            <a:r>
              <a:rPr lang="nl-NL" b="0" dirty="0" smtClean="0"/>
              <a:t>U</a:t>
            </a:r>
            <a:r>
              <a:rPr lang="nl-NL" b="0" baseline="0" dirty="0" smtClean="0"/>
              <a:t> kunt dan problemen krijgen met lopen.</a:t>
            </a:r>
          </a:p>
          <a:p>
            <a:r>
              <a:rPr lang="nl-NL" b="0" baseline="0" dirty="0" smtClean="0"/>
              <a:t>Als u een klein stukje heeft gelopen, krijgt u pijn in uw been.</a:t>
            </a:r>
          </a:p>
          <a:p>
            <a:r>
              <a:rPr lang="nl-NL" b="0" baseline="0" dirty="0" smtClean="0"/>
              <a:t>De pijn gaat weg als u even stilstaat.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En als u weer begint te lopen komt de pijn terug.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Deze klachten noemen we </a:t>
            </a:r>
            <a:r>
              <a:rPr lang="nl-NL" b="1" baseline="0" dirty="0" smtClean="0"/>
              <a:t>etalagebenen.</a:t>
            </a:r>
          </a:p>
          <a:p>
            <a:endParaRPr lang="nl-NL" baseline="0" dirty="0"/>
          </a:p>
          <a:p>
            <a:r>
              <a:rPr lang="nl-NL" baseline="0" dirty="0"/>
              <a:t>De huisarts kan onderzoeken of </a:t>
            </a:r>
            <a:r>
              <a:rPr lang="nl-NL" baseline="0" dirty="0" smtClean="0"/>
              <a:t>uw klachten </a:t>
            </a:r>
            <a:r>
              <a:rPr lang="nl-NL" baseline="0" dirty="0"/>
              <a:t>passen bij </a:t>
            </a:r>
            <a:r>
              <a:rPr lang="nl-NL" baseline="0" dirty="0" smtClean="0"/>
              <a:t>problemen in de bloedvaten van uw benen. </a:t>
            </a: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1419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Hoge</a:t>
            </a:r>
            <a:r>
              <a:rPr lang="nl-NL" baseline="0" dirty="0" smtClean="0"/>
              <a:t> bloedsuiker kan ook problemen geven met de seksualiteit.</a:t>
            </a:r>
          </a:p>
          <a:p>
            <a:r>
              <a:rPr lang="nl-NL" baseline="0" dirty="0" smtClean="0"/>
              <a:t>Mannen en vrouwen kunnen hier allebei last van krijgen.</a:t>
            </a: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78277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baseline="0" dirty="0" smtClean="0"/>
              <a:t>Hoge bloedsuiker is ook slecht voor de hele kleine bloedvaten in uw lichaam. </a:t>
            </a:r>
          </a:p>
          <a:p>
            <a:r>
              <a:rPr lang="nl-NL" b="0" baseline="0" dirty="0" smtClean="0"/>
              <a:t>Deze kleine bloedvaten heeft bijvoorbeeld in uw ogen, nieren en zenuwen.</a:t>
            </a:r>
            <a:endParaRPr lang="nl-NL" b="0" baseline="0" dirty="0"/>
          </a:p>
          <a:p>
            <a:r>
              <a:rPr lang="nl-NL" baseline="0" dirty="0" smtClean="0"/>
              <a:t>Om </a:t>
            </a:r>
            <a:r>
              <a:rPr lang="nl-NL" baseline="0" dirty="0"/>
              <a:t>goed te kunnen zien, moeten de bloedvaten </a:t>
            </a:r>
            <a:r>
              <a:rPr lang="nl-NL" baseline="0" dirty="0" smtClean="0"/>
              <a:t>in de ogen gezond </a:t>
            </a:r>
            <a:r>
              <a:rPr lang="nl-NL" baseline="0" dirty="0"/>
              <a:t>zijn.</a:t>
            </a:r>
          </a:p>
          <a:p>
            <a:r>
              <a:rPr lang="nl-NL" baseline="0" dirty="0" smtClean="0"/>
              <a:t>Als de bloedvaten in de ogen niet meer gezond zijn, dan kunt u minder goed zien.</a:t>
            </a:r>
          </a:p>
          <a:p>
            <a:r>
              <a:rPr lang="nl-NL" baseline="0" dirty="0" smtClean="0"/>
              <a:t>Als hier niet op tijd iets aan gedaan wordt, kunt u blind worden.</a:t>
            </a:r>
          </a:p>
          <a:p>
            <a:r>
              <a:rPr lang="nl-NL" baseline="0" dirty="0" smtClean="0"/>
              <a:t>Daarom is het belangrijk om uw ogen te laten controleren via uw huisarts of oogarts.</a:t>
            </a:r>
          </a:p>
          <a:p>
            <a:r>
              <a:rPr lang="nl-NL" baseline="0" dirty="0" smtClean="0"/>
              <a:t>Dit gebeurt 1 </a:t>
            </a:r>
            <a:r>
              <a:rPr lang="nl-NL" baseline="0" dirty="0"/>
              <a:t>keer in de 2 </a:t>
            </a:r>
            <a:r>
              <a:rPr lang="nl-NL" baseline="0" dirty="0" smtClean="0"/>
              <a:t>jaar, </a:t>
            </a:r>
            <a:r>
              <a:rPr lang="nl-NL" baseline="0" dirty="0"/>
              <a:t>soms vaker.</a:t>
            </a:r>
          </a:p>
          <a:p>
            <a:r>
              <a:rPr lang="nl-NL" baseline="0" dirty="0"/>
              <a:t>Er wordt </a:t>
            </a:r>
            <a:r>
              <a:rPr lang="nl-NL" baseline="0" dirty="0" smtClean="0"/>
              <a:t>dan een </a:t>
            </a:r>
            <a:r>
              <a:rPr lang="nl-NL" baseline="0" dirty="0"/>
              <a:t>foto gemaakt van uw </a:t>
            </a:r>
            <a:r>
              <a:rPr lang="nl-NL" baseline="0" dirty="0" smtClean="0"/>
              <a:t>ogen.</a:t>
            </a:r>
          </a:p>
          <a:p>
            <a:r>
              <a:rPr lang="nl-NL" b="1" baseline="0" dirty="0" smtClean="0"/>
              <a:t>Ook als u geen klachten heeft, is het belangrijk om op tijd uw ogen te laten controleren.</a:t>
            </a:r>
            <a:endParaRPr lang="nl-NL" b="1" baseline="0" dirty="0"/>
          </a:p>
          <a:p>
            <a:endParaRPr lang="nl-NL" b="0" baseline="0" dirty="0" smtClean="0"/>
          </a:p>
          <a:p>
            <a:endParaRPr lang="nl-NL" b="0"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40264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baseline="0" dirty="0" smtClean="0"/>
              <a:t>Als u lang hoge bloedsuikers heeft, beschadigen de bloedvaten in de nieren.</a:t>
            </a:r>
          </a:p>
          <a:p>
            <a:r>
              <a:rPr lang="nl-NL" baseline="0" dirty="0" smtClean="0"/>
              <a:t>Zoals we in het linker (of eerste) plaatje zien, hebben we 2 nieren.</a:t>
            </a:r>
            <a:endParaRPr lang="nl-NL" baseline="0" dirty="0"/>
          </a:p>
          <a:p>
            <a:r>
              <a:rPr lang="nl-NL" baseline="0" dirty="0"/>
              <a:t>De nieren zijn belangrijk voor het lichaam.</a:t>
            </a:r>
          </a:p>
          <a:p>
            <a:r>
              <a:rPr lang="nl-NL" baseline="0" dirty="0"/>
              <a:t>De nieren maken het bloed schoon. </a:t>
            </a:r>
            <a:endParaRPr lang="nl-NL" baseline="0" dirty="0" smtClean="0"/>
          </a:p>
          <a:p>
            <a:r>
              <a:rPr lang="nl-NL" baseline="0" dirty="0" smtClean="0"/>
              <a:t>Ze halen alle stofjes uit het lichaam die u niet meer nodig heeft.</a:t>
            </a:r>
            <a:endParaRPr lang="nl-NL" baseline="0" dirty="0"/>
          </a:p>
          <a:p>
            <a:endParaRPr lang="nl-NL" b="0" baseline="0" dirty="0" smtClean="0">
              <a:solidFill>
                <a:schemeClr val="tx2"/>
              </a:solidFill>
            </a:endParaRPr>
          </a:p>
          <a:p>
            <a:r>
              <a:rPr lang="nl-NL" b="0" baseline="0" dirty="0" smtClean="0">
                <a:solidFill>
                  <a:schemeClr val="tx2"/>
                </a:solidFill>
              </a:rPr>
              <a:t>Als de nieren heel slecht werken, dan </a:t>
            </a:r>
            <a:r>
              <a:rPr lang="nl-NL" b="0" baseline="0" dirty="0">
                <a:solidFill>
                  <a:schemeClr val="tx2"/>
                </a:solidFill>
              </a:rPr>
              <a:t>moet u aan de dialyse. </a:t>
            </a:r>
            <a:endParaRPr lang="nl-NL" b="0" baseline="0" dirty="0" smtClean="0">
              <a:solidFill>
                <a:schemeClr val="tx2"/>
              </a:solidFill>
            </a:endParaRPr>
          </a:p>
          <a:p>
            <a:r>
              <a:rPr lang="nl-NL" b="0" baseline="0" dirty="0" smtClean="0">
                <a:solidFill>
                  <a:schemeClr val="tx2"/>
                </a:solidFill>
              </a:rPr>
              <a:t>Dit </a:t>
            </a:r>
            <a:r>
              <a:rPr lang="nl-NL" b="0" baseline="0" dirty="0">
                <a:solidFill>
                  <a:schemeClr val="tx2"/>
                </a:solidFill>
              </a:rPr>
              <a:t>is een </a:t>
            </a:r>
            <a:r>
              <a:rPr lang="nl-NL" b="0" baseline="0" dirty="0" smtClean="0">
                <a:solidFill>
                  <a:schemeClr val="tx2"/>
                </a:solidFill>
              </a:rPr>
              <a:t>apparaat, zoals we in het rechter plaatje zien, dat uw </a:t>
            </a:r>
            <a:r>
              <a:rPr lang="nl-NL" b="0" baseline="0" dirty="0">
                <a:solidFill>
                  <a:schemeClr val="tx2"/>
                </a:solidFill>
              </a:rPr>
              <a:t>bloed schoon maakt. Het zuivert uw bloed. </a:t>
            </a:r>
          </a:p>
          <a:p>
            <a:r>
              <a:rPr lang="nl-NL" b="0" baseline="0" dirty="0">
                <a:solidFill>
                  <a:schemeClr val="tx2"/>
                </a:solidFill>
              </a:rPr>
              <a:t>Mensen die dialyseren, moeten meestal een paar keer per week naar het ziekenhuis om te dialyseren</a:t>
            </a:r>
            <a:r>
              <a:rPr lang="nl-NL" b="0" baseline="0" dirty="0" smtClean="0">
                <a:solidFill>
                  <a:schemeClr val="tx2"/>
                </a:solidFill>
              </a:rPr>
              <a:t>.</a:t>
            </a:r>
            <a:endParaRPr lang="nl-NL" baseline="0" dirty="0" smtClean="0"/>
          </a:p>
          <a:p>
            <a:endParaRPr lang="nl-NL" baseline="0" dirty="0" smtClean="0"/>
          </a:p>
          <a:p>
            <a:endParaRPr lang="nl-NL" baseline="0" dirty="0"/>
          </a:p>
          <a:p>
            <a:endParaRPr lang="nl-NL" baseline="0" dirty="0">
              <a:solidFill>
                <a:schemeClr val="tx2"/>
              </a:solidFill>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1889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Hoge bloedsuiker kan</a:t>
            </a:r>
            <a:r>
              <a:rPr lang="nl-NL" baseline="0" dirty="0" smtClean="0"/>
              <a:t> problemen geven aan de zenuwen.</a:t>
            </a:r>
          </a:p>
          <a:p>
            <a:r>
              <a:rPr lang="nl-NL" baseline="0" dirty="0" smtClean="0"/>
              <a:t>Zenuwen zijn vaten die zorgen voor gevoel.</a:t>
            </a:r>
            <a:endParaRPr lang="nl-NL" dirty="0" smtClean="0"/>
          </a:p>
          <a:p>
            <a:r>
              <a:rPr lang="nl-NL" dirty="0" smtClean="0"/>
              <a:t>Zoals we in het linker plaatje zien,</a:t>
            </a:r>
            <a:r>
              <a:rPr lang="nl-NL" baseline="0" dirty="0" smtClean="0"/>
              <a:t> lopen deze vaten, net als bloedvaten, door het hele lichaam.</a:t>
            </a:r>
          </a:p>
          <a:p>
            <a:r>
              <a:rPr lang="nl-NL" baseline="0" dirty="0" smtClean="0"/>
              <a:t>Zenuwen </a:t>
            </a:r>
            <a:r>
              <a:rPr lang="nl-NL" baseline="0" dirty="0"/>
              <a:t>zorgen ervoor dat u </a:t>
            </a:r>
            <a:r>
              <a:rPr lang="nl-NL" baseline="0" dirty="0" smtClean="0"/>
              <a:t>pijn </a:t>
            </a:r>
            <a:r>
              <a:rPr lang="nl-NL" baseline="0" dirty="0"/>
              <a:t>kunt voelen. </a:t>
            </a:r>
            <a:r>
              <a:rPr lang="nl-NL" baseline="0" dirty="0" smtClean="0"/>
              <a:t>Bijvoorbeeld </a:t>
            </a:r>
            <a:r>
              <a:rPr lang="nl-NL" baseline="0" dirty="0"/>
              <a:t>als </a:t>
            </a:r>
            <a:r>
              <a:rPr lang="nl-NL" baseline="0" dirty="0" smtClean="0"/>
              <a:t>u een wondje heeft op uw voet.</a:t>
            </a:r>
          </a:p>
          <a:p>
            <a:endParaRPr lang="nl-NL" baseline="0" dirty="0" smtClean="0"/>
          </a:p>
          <a:p>
            <a:r>
              <a:rPr lang="nl-NL" baseline="0" dirty="0" smtClean="0"/>
              <a:t>Ook zenuwen hebben gezonde bloedvaten nodig om goed te kunnen werken.</a:t>
            </a:r>
          </a:p>
          <a:p>
            <a:r>
              <a:rPr lang="nl-NL" baseline="0" dirty="0" smtClean="0"/>
              <a:t>Als door de hoge bloedsuikers, de bloedvaten niet meer goed werken, dan krijgen de zenuwen te weinig bloed.</a:t>
            </a:r>
          </a:p>
          <a:p>
            <a:r>
              <a:rPr lang="nl-NL" baseline="0" dirty="0" smtClean="0"/>
              <a:t>De </a:t>
            </a:r>
            <a:r>
              <a:rPr lang="nl-NL" baseline="0" dirty="0"/>
              <a:t>zenuwen werken dan niet meer goed</a:t>
            </a:r>
            <a:r>
              <a:rPr lang="nl-NL" baseline="0" dirty="0" smtClean="0"/>
              <a:t>.</a:t>
            </a:r>
          </a:p>
          <a:p>
            <a:r>
              <a:rPr lang="nl-NL" baseline="0" dirty="0" smtClean="0"/>
              <a:t>Meestal </a:t>
            </a:r>
            <a:r>
              <a:rPr lang="nl-NL" baseline="0" dirty="0"/>
              <a:t>gebeurt dat het eerst in de voeten</a:t>
            </a:r>
            <a:r>
              <a:rPr lang="nl-NL" baseline="0" dirty="0" smtClean="0"/>
              <a:t>.</a:t>
            </a:r>
            <a:endParaRPr lang="nl-NL" baseline="0" dirty="0"/>
          </a:p>
          <a:p>
            <a:r>
              <a:rPr lang="nl-NL" baseline="0" dirty="0"/>
              <a:t>U voelt daardoor niet meer </a:t>
            </a:r>
            <a:r>
              <a:rPr lang="nl-NL" baseline="0" dirty="0" smtClean="0"/>
              <a:t>goed dat </a:t>
            </a:r>
            <a:r>
              <a:rPr lang="nl-NL" baseline="0" dirty="0"/>
              <a:t>er een wondje zit.</a:t>
            </a:r>
          </a:p>
          <a:p>
            <a:r>
              <a:rPr lang="nl-NL" baseline="0" dirty="0"/>
              <a:t>Dat is gevaarlijk, want dat kleine wondje kan steeds groter en dieper worden. </a:t>
            </a:r>
            <a:endParaRPr lang="nl-NL" baseline="0" dirty="0" smtClean="0"/>
          </a:p>
          <a:p>
            <a:r>
              <a:rPr lang="nl-NL" baseline="0" dirty="0" smtClean="0"/>
              <a:t>Dat </a:t>
            </a:r>
            <a:r>
              <a:rPr lang="nl-NL" baseline="0" dirty="0"/>
              <a:t>kan voor grote problemen zorgen</a:t>
            </a:r>
            <a:r>
              <a:rPr lang="nl-NL" baseline="0" dirty="0" smtClean="0"/>
              <a:t>.</a:t>
            </a:r>
          </a:p>
          <a:p>
            <a:r>
              <a:rPr lang="nl-NL" baseline="0" dirty="0" smtClean="0"/>
              <a:t>Daarom is het belangrijk om zelf goed uw voeten te controleren.</a:t>
            </a:r>
          </a:p>
          <a:p>
            <a:r>
              <a:rPr lang="nl-NL" baseline="0" dirty="0" smtClean="0"/>
              <a:t>En ieder jaar uw voeten bij de praktijkondersteuner of huisarts te controleren.</a:t>
            </a:r>
          </a:p>
          <a:p>
            <a:endParaRPr lang="nl-NL" baseline="0" dirty="0"/>
          </a:p>
          <a:p>
            <a:r>
              <a:rPr lang="nl-NL" baseline="0" dirty="0" smtClean="0"/>
              <a:t>Als u de adviezen van de huisarts en praktijkondersteuner opvolgt en gezond leeft, dan kunt u de gevaren (problemen) van diabetes voorkomen.</a:t>
            </a:r>
            <a:endParaRPr lang="nl-NL" baseline="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08600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dirty="0" smtClean="0"/>
              <a:t>Zoals</a:t>
            </a:r>
            <a:r>
              <a:rPr lang="nl-NL" b="0" baseline="0" dirty="0" smtClean="0"/>
              <a:t> we net zagen kan diabetes problemen geven aan de voeten.</a:t>
            </a:r>
          </a:p>
          <a:p>
            <a:r>
              <a:rPr lang="nl-NL" b="0" baseline="0" dirty="0" smtClean="0"/>
              <a:t>Daarom is het belangrijk om goed voor uw voeten te zorgen.</a:t>
            </a:r>
          </a:p>
          <a:p>
            <a:pPr marL="171450" indent="-171450">
              <a:buFontTx/>
              <a:buChar char="-"/>
            </a:pPr>
            <a:r>
              <a:rPr lang="nl-NL" b="0" baseline="0" dirty="0" smtClean="0"/>
              <a:t>Loop </a:t>
            </a:r>
            <a:r>
              <a:rPr lang="nl-NL" b="1" baseline="0" dirty="0" smtClean="0"/>
              <a:t>niet</a:t>
            </a:r>
            <a:r>
              <a:rPr lang="nl-NL" b="0" baseline="0" dirty="0" smtClean="0"/>
              <a:t> op blote voeten.</a:t>
            </a:r>
          </a:p>
          <a:p>
            <a:pPr marL="171450" indent="-171450">
              <a:buFontTx/>
              <a:buChar char="-"/>
            </a:pPr>
            <a:r>
              <a:rPr lang="nl-NL" b="0" baseline="0" dirty="0" smtClean="0"/>
              <a:t>Controleer uw voeten op wondjes. Controleer ook goed de onderkant van uw voeten. </a:t>
            </a:r>
          </a:p>
          <a:p>
            <a:pPr marL="171450" indent="-171450">
              <a:buFontTx/>
              <a:buChar char="-"/>
            </a:pPr>
            <a:r>
              <a:rPr lang="nl-NL" b="0" baseline="0" dirty="0" smtClean="0"/>
              <a:t>Ga naar de huisarts als een wondje aan uw voet niet geneest.</a:t>
            </a:r>
          </a:p>
          <a:p>
            <a:pPr marL="171450" indent="-171450">
              <a:buFontTx/>
              <a:buChar char="-"/>
            </a:pPr>
            <a:r>
              <a:rPr lang="nl-NL" b="0" baseline="0" dirty="0" smtClean="0"/>
              <a:t>Als u uw voeten wast, bijvoorbeeld tijdens de woedoe (kleine wassing), droog uw voeten daarna goed af, vooral ook tussen de tenen.</a:t>
            </a:r>
          </a:p>
          <a:p>
            <a:pPr marL="171450" indent="-171450">
              <a:buFontTx/>
              <a:buChar char="-"/>
            </a:pPr>
            <a:endParaRPr lang="nl-NL" b="0" dirty="0" smtClean="0"/>
          </a:p>
          <a:p>
            <a:endParaRPr lang="nl-NL"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71147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Zoals</a:t>
            </a:r>
            <a:r>
              <a:rPr lang="nl-NL" baseline="0" dirty="0" smtClean="0"/>
              <a:t> we net hebben gezien, is h</a:t>
            </a:r>
            <a:r>
              <a:rPr lang="nl-NL" dirty="0" smtClean="0"/>
              <a:t>oge bloedsuiker</a:t>
            </a:r>
            <a:r>
              <a:rPr lang="nl-NL" baseline="0" dirty="0" smtClean="0"/>
              <a:t> </a:t>
            </a:r>
            <a:r>
              <a:rPr lang="nl-NL" dirty="0" smtClean="0"/>
              <a:t>slecht voor de bloedvaten.</a:t>
            </a:r>
            <a:r>
              <a:rPr lang="nl-NL" baseline="0" dirty="0" smtClean="0"/>
              <a:t> </a:t>
            </a:r>
          </a:p>
          <a:p>
            <a:r>
              <a:rPr lang="nl-NL" baseline="0" dirty="0" smtClean="0"/>
              <a:t>Hoge bloedsuiker kan problemen geven aan bijvoorbeeld de ogen, de nieren, de benen en het hart.</a:t>
            </a:r>
          </a:p>
          <a:p>
            <a:r>
              <a:rPr lang="nl-NL" baseline="0" dirty="0" smtClean="0"/>
              <a:t>Mensen met diabetes hebben medicijnen nodig.</a:t>
            </a:r>
          </a:p>
          <a:p>
            <a:r>
              <a:rPr lang="nl-NL" baseline="0" dirty="0" smtClean="0"/>
              <a:t>Deze tabletten en/of insuline zorgen ervoor dat de bloedsuiker niet te hoog wordt.</a:t>
            </a:r>
          </a:p>
          <a:p>
            <a:r>
              <a:rPr lang="nl-NL" baseline="0" dirty="0" smtClean="0"/>
              <a:t>Hierdoor ontstaat minder schade aan de bloedvaten.</a:t>
            </a:r>
          </a:p>
          <a:p>
            <a:r>
              <a:rPr lang="nl-NL" baseline="0" dirty="0" smtClean="0"/>
              <a:t>Het is belangrijk dat u het advies van uw huisarts of praktijkondersteuner opvolgt.</a:t>
            </a:r>
          </a:p>
          <a:p>
            <a:r>
              <a:rPr lang="nl-NL" baseline="0" dirty="0" smtClean="0"/>
              <a:t>Gebruik uw medicijnen elke dag op dezelfde tijd.</a:t>
            </a:r>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1282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Gezond eten</a:t>
            </a:r>
            <a:r>
              <a:rPr lang="nl-NL" baseline="0" dirty="0" smtClean="0"/>
              <a:t> is belangrijk voor iedereen.</a:t>
            </a:r>
          </a:p>
          <a:p>
            <a:r>
              <a:rPr lang="nl-NL" baseline="0" dirty="0" smtClean="0"/>
              <a:t>Gezond eten is extra belangrijk voor mensen met diabetes.</a:t>
            </a:r>
          </a:p>
          <a:p>
            <a:r>
              <a:rPr lang="nl-NL" baseline="0" dirty="0" smtClean="0"/>
              <a:t>Gezond eten is goed voor uw bloedsuiker, hart en bloedvaten.</a:t>
            </a:r>
            <a:endParaRPr lang="nl-NL" dirty="0" smtClean="0"/>
          </a:p>
          <a:p>
            <a:endParaRPr lang="nl-NL" dirty="0" smtClean="0"/>
          </a:p>
          <a:p>
            <a:r>
              <a:rPr lang="nl-NL" baseline="0" dirty="0" smtClean="0"/>
              <a:t>Gezond eten bestaat uit maaltijden met veel groente en een stukje vlees, kip of vis.</a:t>
            </a:r>
          </a:p>
          <a:p>
            <a:r>
              <a:rPr lang="nl-NL" baseline="0" dirty="0" smtClean="0"/>
              <a:t>Weinig vetten en suikers/ zoetigheden.</a:t>
            </a:r>
          </a:p>
          <a:p>
            <a:r>
              <a:rPr lang="nl-NL" baseline="0" dirty="0" smtClean="0"/>
              <a:t>Wij zullen u straks meer informatie geven over gezonde voeding.</a:t>
            </a: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63130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Elke</a:t>
            </a:r>
            <a:r>
              <a:rPr lang="nl-NL" baseline="0" dirty="0" smtClean="0"/>
              <a:t> dag bewegen is belangrijk voor uw gezondheid.</a:t>
            </a:r>
          </a:p>
          <a:p>
            <a:r>
              <a:rPr lang="nl-NL" baseline="0" dirty="0" smtClean="0"/>
              <a:t>Door bewegen gaat uw bloedsuiker omlaag, blijven uw spieren sterk; stroomt bloed goed door uw bloedvaten en kunt u afvallen.</a:t>
            </a:r>
          </a:p>
          <a:p>
            <a:r>
              <a:rPr lang="nl-NL" baseline="0" dirty="0" smtClean="0"/>
              <a:t>Het is daarom belangrijk om elke dag minimaal een 30 minuten te bewegen.</a:t>
            </a:r>
          </a:p>
          <a:p>
            <a:r>
              <a:rPr lang="nl-NL" baseline="0" dirty="0" smtClean="0"/>
              <a:t>U kunt bijvoorbeeld een stevig stuk wandelen in het park.</a:t>
            </a:r>
          </a:p>
          <a:p>
            <a:r>
              <a:rPr lang="nl-NL" baseline="0" dirty="0" smtClean="0"/>
              <a:t>Haal uw boodschappen lopend of met de fiets.</a:t>
            </a:r>
          </a:p>
          <a:p>
            <a:r>
              <a:rPr lang="nl-NL" baseline="0" dirty="0" smtClean="0"/>
              <a:t>Neem de trap, niet de roltrap of lift.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34739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smtClean="0"/>
              <a:t>Roken is erg slecht voor de gezondheid.</a:t>
            </a:r>
          </a:p>
          <a:p>
            <a:r>
              <a:rPr lang="nl-NL" dirty="0" smtClean="0"/>
              <a:t>Roken </a:t>
            </a:r>
            <a:r>
              <a:rPr lang="nl-NL" dirty="0"/>
              <a:t>kan vele</a:t>
            </a:r>
            <a:r>
              <a:rPr lang="nl-NL" baseline="0" dirty="0"/>
              <a:t> ziektes veroorzaken, zoals </a:t>
            </a:r>
            <a:r>
              <a:rPr lang="nl-NL" baseline="0" dirty="0" smtClean="0"/>
              <a:t>problemen aan de bloedvaten en </a:t>
            </a:r>
            <a:r>
              <a:rPr lang="nl-NL" baseline="0" dirty="0"/>
              <a:t>longkanker</a:t>
            </a:r>
            <a:r>
              <a:rPr lang="nl-NL"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Door roken kunnen uw bloedvaten verstopt raken.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Als een bloedvat in uw hart verstopt raakt, krijgt u een hartaanval. Dat is erg gevaarlijk.</a:t>
            </a:r>
          </a:p>
          <a:p>
            <a:r>
              <a:rPr lang="nl-NL" dirty="0" smtClean="0"/>
              <a:t>Als</a:t>
            </a:r>
            <a:r>
              <a:rPr lang="nl-NL" baseline="0" dirty="0" smtClean="0"/>
              <a:t> u rookt dan is het belangrijk om te stoppen met roken. </a:t>
            </a:r>
          </a:p>
          <a:p>
            <a:r>
              <a:rPr lang="nl-NL" baseline="0" dirty="0" smtClean="0"/>
              <a:t>Wij weten dat het vaak moeilijk is om te stoppen met roken.</a:t>
            </a:r>
            <a:endParaRPr lang="nl-NL" baseline="0" dirty="0"/>
          </a:p>
          <a:p>
            <a:r>
              <a:rPr lang="nl-NL" baseline="0" dirty="0"/>
              <a:t>De </a:t>
            </a:r>
            <a:r>
              <a:rPr lang="nl-NL" baseline="0" dirty="0" smtClean="0"/>
              <a:t>huisarts of praktijkondersteuner kan u daarbij helpen.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06474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U krijgt nu </a:t>
            </a:r>
            <a:r>
              <a:rPr lang="nl-NL" baseline="0" dirty="0" smtClean="0"/>
              <a:t>adviezen voor de ramadan.</a:t>
            </a:r>
          </a:p>
          <a:p>
            <a:r>
              <a:rPr lang="nl-NL" baseline="0" dirty="0" smtClean="0"/>
              <a:t>Deze adviezen zijn ook belangrijk als u niet (meer) vast tijdens de ramadan.</a:t>
            </a:r>
            <a:endParaRPr lang="nl-NL" baseline="0" dirty="0"/>
          </a:p>
          <a:p>
            <a:r>
              <a:rPr lang="nl-NL" baseline="0" dirty="0" smtClean="0"/>
              <a:t>De adviezen kunt ook na de ramadan blijven gebruiken om gezond te leven.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85991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Wat zijn de</a:t>
            </a:r>
            <a:r>
              <a:rPr lang="nl-NL" b="1" baseline="0" dirty="0" smtClean="0"/>
              <a:t> mogelijke gevaren van vasten voor mensen met diabetes?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456897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478">
              <a:defRPr/>
            </a:pPr>
            <a:r>
              <a:rPr lang="nl-NL" dirty="0" smtClean="0"/>
              <a:t>Vasten</a:t>
            </a:r>
            <a:r>
              <a:rPr lang="nl-NL" baseline="0" dirty="0" smtClean="0"/>
              <a:t> </a:t>
            </a:r>
            <a:r>
              <a:rPr lang="nl-NL" dirty="0" smtClean="0"/>
              <a:t>kan gevaarlijk zijn voor sommige mensen met diabetes.</a:t>
            </a:r>
          </a:p>
          <a:p>
            <a:pPr defTabSz="990478">
              <a:defRPr/>
            </a:pPr>
            <a:r>
              <a:rPr lang="nl-NL" dirty="0" smtClean="0"/>
              <a:t>Als u lange tijd niets eet, zoals tijdens de ramadan, dan kan uw bloedsuiker te laag worden. Dit noemen we een hypo.</a:t>
            </a:r>
          </a:p>
          <a:p>
            <a:pPr defTabSz="990478">
              <a:defRPr/>
            </a:pPr>
            <a:r>
              <a:rPr lang="nl-NL" dirty="0" smtClean="0"/>
              <a:t>Tijdens</a:t>
            </a:r>
            <a:r>
              <a:rPr lang="nl-NL" baseline="0" dirty="0" smtClean="0"/>
              <a:t> de ramadan kan uw bloedsuiker ook te hoog worden. Dit noemen we een hyper.</a:t>
            </a:r>
          </a:p>
          <a:p>
            <a:pPr defTabSz="990478">
              <a:defRPr/>
            </a:pPr>
            <a:r>
              <a:rPr lang="nl-NL" baseline="0" dirty="0" smtClean="0"/>
              <a:t>U kunt een hoge bloedsuiker krijgen, als u tijdens de iftar in één keer teveel eet of veel zoetigheden of deegwaren eet.</a:t>
            </a:r>
          </a:p>
          <a:p>
            <a:pPr defTabSz="990478">
              <a:defRPr/>
            </a:pPr>
            <a:r>
              <a:rPr lang="nl-NL" dirty="0" smtClean="0"/>
              <a:t>Als u tussen</a:t>
            </a:r>
            <a:r>
              <a:rPr lang="nl-NL" baseline="0" dirty="0" smtClean="0"/>
              <a:t> de iftar en suhoor niet genoeg (water) drinkt, dan kunt u uitdrogen. Dit risico is in de zomer het grootst.</a:t>
            </a:r>
          </a:p>
          <a:p>
            <a:pPr defTabSz="990478">
              <a:defRPr/>
            </a:pPr>
            <a:r>
              <a:rPr lang="nl-NL" baseline="0" dirty="0" smtClean="0"/>
              <a:t>Dit alles kan ervoor zorgen dat u in het ziekenhuis opgenomen moet worden.</a:t>
            </a:r>
            <a:endParaRPr lang="nl-NL" dirty="0" smtClean="0"/>
          </a:p>
          <a:p>
            <a:endParaRPr lang="nl-NL" dirty="0" smtClean="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23639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baseline="0" dirty="0" smtClean="0"/>
              <a:t>Waardoor kan een lage bloedsuiker ontstaan?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Een lage bloedsuiker kan komen door: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1. Te weinig of te lang niets eten, zoals tijdens vasten.</a:t>
            </a:r>
          </a:p>
          <a:p>
            <a:pPr marL="0" indent="0">
              <a:buNone/>
            </a:pPr>
            <a:r>
              <a:rPr lang="nl-NL" baseline="0" dirty="0" smtClean="0"/>
              <a:t>2. Meer </a:t>
            </a:r>
            <a:r>
              <a:rPr lang="nl-NL" baseline="0" dirty="0"/>
              <a:t>diabetes tabletten </a:t>
            </a:r>
            <a:r>
              <a:rPr lang="nl-NL" baseline="0" dirty="0" smtClean="0"/>
              <a:t>geslikt </a:t>
            </a:r>
            <a:r>
              <a:rPr lang="nl-NL" baseline="0" dirty="0"/>
              <a:t>dan met de arts is </a:t>
            </a:r>
            <a:r>
              <a:rPr lang="nl-NL" baseline="0" dirty="0" smtClean="0"/>
              <a:t>afgesproken. Of meer </a:t>
            </a:r>
            <a:r>
              <a:rPr lang="nl-NL" baseline="0" dirty="0"/>
              <a:t>insuline </a:t>
            </a:r>
            <a:r>
              <a:rPr lang="nl-NL" baseline="0" dirty="0" smtClean="0"/>
              <a:t>gespoten dan </a:t>
            </a:r>
            <a:r>
              <a:rPr lang="nl-NL" baseline="0" dirty="0"/>
              <a:t>is </a:t>
            </a:r>
            <a:r>
              <a:rPr lang="nl-NL" baseline="0" dirty="0" smtClean="0"/>
              <a:t>afgesproken</a:t>
            </a:r>
          </a:p>
          <a:p>
            <a:pPr marL="0" indent="0">
              <a:buNone/>
            </a:pPr>
            <a:r>
              <a:rPr lang="nl-NL" baseline="0" dirty="0" smtClean="0"/>
              <a:t>3. Meer bewogen </a:t>
            </a:r>
            <a:r>
              <a:rPr lang="nl-NL" baseline="0" dirty="0"/>
              <a:t>dan </a:t>
            </a:r>
            <a:r>
              <a:rPr lang="nl-NL" baseline="0" dirty="0" smtClean="0"/>
              <a:t>normaal. Vooral als u van te voren niets hebt gegeten.</a:t>
            </a: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225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Wat kunt</a:t>
            </a:r>
            <a:r>
              <a:rPr lang="nl-NL" b="1" baseline="0" dirty="0" smtClean="0"/>
              <a:t> u merken van een lage bloedsuiker?</a:t>
            </a:r>
          </a:p>
          <a:p>
            <a:r>
              <a:rPr lang="nl-NL" b="0" dirty="0" smtClean="0"/>
              <a:t>Als uw</a:t>
            </a:r>
            <a:r>
              <a:rPr lang="nl-NL" b="0" baseline="0" dirty="0" smtClean="0"/>
              <a:t> </a:t>
            </a:r>
            <a:r>
              <a:rPr lang="nl-NL" b="0" dirty="0" smtClean="0"/>
              <a:t>bloedsuiker laag</a:t>
            </a:r>
            <a:r>
              <a:rPr lang="nl-NL" b="0" baseline="0" dirty="0" smtClean="0"/>
              <a:t> is,</a:t>
            </a:r>
            <a:r>
              <a:rPr lang="nl-NL" b="0" dirty="0" smtClean="0"/>
              <a:t> dan kunt u zich plotseling ziek </a:t>
            </a:r>
            <a:r>
              <a:rPr lang="nl-NL" b="0" baseline="0" dirty="0" smtClean="0"/>
              <a:t>voelen.</a:t>
            </a:r>
            <a:endParaRPr lang="nl-NL" b="0" dirty="0" smtClean="0"/>
          </a:p>
          <a:p>
            <a:r>
              <a:rPr lang="nl-NL" b="0" dirty="0" smtClean="0"/>
              <a:t>Zoals we</a:t>
            </a:r>
            <a:r>
              <a:rPr lang="nl-NL" b="0" baseline="0" dirty="0" smtClean="0"/>
              <a:t> op</a:t>
            </a:r>
            <a:r>
              <a:rPr lang="nl-NL" b="0" dirty="0" smtClean="0"/>
              <a:t> dit plaatje zien kunt u een lage bloedsuiker herkennen aan:</a:t>
            </a:r>
          </a:p>
          <a:p>
            <a:pPr marL="185715" indent="-185715">
              <a:buFontTx/>
              <a:buChar char="-"/>
            </a:pPr>
            <a:r>
              <a:rPr lang="nl-NL" b="0" dirty="0" smtClean="0"/>
              <a:t>Trillen</a:t>
            </a:r>
          </a:p>
          <a:p>
            <a:pPr marL="185715" indent="-185715">
              <a:buFontTx/>
              <a:buChar char="-"/>
            </a:pPr>
            <a:r>
              <a:rPr lang="nl-NL" b="0" dirty="0" smtClean="0"/>
              <a:t>Zweten</a:t>
            </a:r>
          </a:p>
          <a:p>
            <a:pPr marL="185715" indent="-185715">
              <a:buFontTx/>
              <a:buChar char="-"/>
            </a:pPr>
            <a:r>
              <a:rPr lang="nl-NL" b="0" baseline="0" dirty="0" smtClean="0"/>
              <a:t>Hoofdpijn</a:t>
            </a:r>
          </a:p>
          <a:p>
            <a:pPr marL="185715" indent="-185715">
              <a:buFontTx/>
              <a:buChar char="-"/>
            </a:pPr>
            <a:r>
              <a:rPr lang="nl-NL" b="0" baseline="0" dirty="0" smtClean="0"/>
              <a:t>Bleek zien in het gezicht</a:t>
            </a:r>
          </a:p>
          <a:p>
            <a:pPr marL="185715" indent="-185715">
              <a:buFontTx/>
              <a:buChar char="-"/>
            </a:pPr>
            <a:endParaRPr lang="nl-NL" b="0" baseline="0" dirty="0" smtClean="0"/>
          </a:p>
          <a:p>
            <a:pPr marL="0" indent="0">
              <a:buFontTx/>
              <a:buNone/>
            </a:pPr>
            <a:r>
              <a:rPr lang="nl-NL" b="0" baseline="0" dirty="0" smtClean="0"/>
              <a:t>Een lage bloedsuiker kunt u ook herkennen 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baseline="0" dirty="0" smtClean="0"/>
              <a:t>-   </a:t>
            </a:r>
            <a:r>
              <a:rPr lang="nl-NL" b="0" dirty="0" smtClean="0"/>
              <a:t>Duizelig</a:t>
            </a:r>
            <a:r>
              <a:rPr lang="nl-NL" b="0" baseline="0" dirty="0" smtClean="0"/>
              <a:t>heid</a:t>
            </a:r>
          </a:p>
          <a:p>
            <a:pPr marL="185715" indent="-185715">
              <a:buFontTx/>
              <a:buChar char="-"/>
            </a:pPr>
            <a:r>
              <a:rPr lang="nl-NL" b="0" baseline="0" dirty="0" smtClean="0"/>
              <a:t>Honger (gevoel)</a:t>
            </a:r>
          </a:p>
          <a:p>
            <a:pPr marL="185715" indent="-185715">
              <a:buFontTx/>
              <a:buChar char="-"/>
            </a:pPr>
            <a:r>
              <a:rPr lang="nl-NL" b="0" baseline="0" dirty="0" smtClean="0"/>
              <a:t>Opeens boos zijn, of verdrietig of blij (stemmingswisselingen).</a:t>
            </a:r>
          </a:p>
          <a:p>
            <a:endParaRPr lang="nl-NL" b="0" baseline="0" dirty="0" smtClean="0"/>
          </a:p>
          <a:p>
            <a:r>
              <a:rPr lang="nl-NL" b="0" dirty="0" smtClean="0"/>
              <a:t>U hoeft niet alle deze klachten te hebben.</a:t>
            </a:r>
            <a:r>
              <a:rPr lang="nl-NL" b="0" baseline="0" dirty="0" smtClean="0"/>
              <a:t> </a:t>
            </a:r>
          </a:p>
          <a:p>
            <a:r>
              <a:rPr lang="nl-NL" b="0" baseline="0" dirty="0" smtClean="0"/>
              <a:t>Niet iedereen heeft dezelfde klachten bij een hypo.</a:t>
            </a:r>
          </a:p>
          <a:p>
            <a:r>
              <a:rPr lang="nl-NL" b="0" baseline="0" dirty="0" smtClean="0"/>
              <a:t>Sommige mensen voelen niet dat ze een lage bloedsuiker hebben.</a:t>
            </a:r>
          </a:p>
          <a:p>
            <a:r>
              <a:rPr lang="nl-NL" b="0" baseline="0" dirty="0" smtClean="0"/>
              <a:t>Het is daarom erg belangrijk om te stoppen met vasten als u een lage bloedsuiker meet.</a:t>
            </a:r>
          </a:p>
          <a:p>
            <a:r>
              <a:rPr lang="nl-NL" b="0" baseline="0" dirty="0" smtClean="0"/>
              <a:t>Dus ook als u zich daarbij niet ziek voelt.</a:t>
            </a:r>
          </a:p>
          <a:p>
            <a:r>
              <a:rPr lang="nl-NL" sz="1200" dirty="0" smtClean="0"/>
              <a:t>Doorgaan met vasten is </a:t>
            </a:r>
            <a:r>
              <a:rPr lang="nl-NL" sz="1200" baseline="0" dirty="0" smtClean="0"/>
              <a:t>gevaarlijk.</a:t>
            </a:r>
          </a:p>
          <a:p>
            <a:r>
              <a:rPr lang="nl-NL" sz="1200" baseline="0" dirty="0" smtClean="0"/>
              <a:t>U kunt dan flauwvallen of zelfs in coma raken.</a:t>
            </a:r>
          </a:p>
          <a:p>
            <a:endParaRPr lang="nl-NL" b="0" baseline="0" dirty="0" smtClean="0"/>
          </a:p>
          <a:p>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383917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Op dit plaatje zien we een vrouw met diabetes</a:t>
            </a:r>
            <a:r>
              <a:rPr lang="nl-NL" sz="1300" baseline="0" dirty="0" smtClean="0"/>
              <a:t> die haar bloedsuiker meet met een bloedsuikermeter.</a:t>
            </a:r>
            <a:endParaRPr lang="nl-NL" sz="1300" dirty="0" smtClean="0"/>
          </a:p>
          <a:p>
            <a:r>
              <a:rPr lang="nl-NL" sz="1300" dirty="0" smtClean="0"/>
              <a:t>Het meten</a:t>
            </a:r>
            <a:r>
              <a:rPr lang="nl-NL" sz="1300" baseline="0" dirty="0" smtClean="0"/>
              <a:t> van uw bloedsuiker tijdens vasten, verbreekt uw vasten niet!</a:t>
            </a:r>
          </a:p>
          <a:p>
            <a:r>
              <a:rPr lang="nl-NL" sz="1300" dirty="0" smtClean="0"/>
              <a:t>Op</a:t>
            </a:r>
            <a:r>
              <a:rPr lang="nl-NL" sz="1300" baseline="0" dirty="0" smtClean="0"/>
              <a:t> het plaatje zien we ook cijfers staan. Deze cijfers geven aan hoeveel suiker er in het bloed zit. </a:t>
            </a:r>
          </a:p>
          <a:p>
            <a:r>
              <a:rPr lang="nl-NL" sz="1300" baseline="0" dirty="0" smtClean="0"/>
              <a:t>Groen </a:t>
            </a:r>
            <a:r>
              <a:rPr lang="nl-NL" sz="1300" dirty="0" smtClean="0"/>
              <a:t>betekent dat uw bloedsuiker goed is. Uw bloedsuiker is dan niet te hoog of te laag. Dat is een bloedsuiker tussen de 4 en 9.</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Rood betekent</a:t>
            </a:r>
            <a:r>
              <a:rPr lang="nl-NL" sz="1300" baseline="0" dirty="0" smtClean="0"/>
              <a:t> </a:t>
            </a:r>
            <a:r>
              <a:rPr lang="nl-NL" sz="1300" dirty="0" smtClean="0"/>
              <a:t>een te hoge of een te lage bloedsuiker.</a:t>
            </a:r>
          </a:p>
          <a:p>
            <a:r>
              <a:rPr lang="nl-NL" sz="1300" dirty="0" smtClean="0"/>
              <a:t>Als</a:t>
            </a:r>
            <a:r>
              <a:rPr lang="nl-NL" sz="1300" baseline="0" dirty="0" smtClean="0"/>
              <a:t> uw bloedsuiker lager is dan 4, dan is uw bloedsuiker te laag.</a:t>
            </a:r>
          </a:p>
          <a:p>
            <a:r>
              <a:rPr lang="nl-NL" sz="1300" baseline="0" dirty="0" smtClean="0"/>
              <a:t>Dit noemen we een hypo.</a:t>
            </a:r>
          </a:p>
          <a:p>
            <a:r>
              <a:rPr lang="nl-NL" sz="1300" baseline="0" dirty="0" smtClean="0"/>
              <a:t>Een hypo is gevaarlijk.</a:t>
            </a:r>
          </a:p>
          <a:p>
            <a:r>
              <a:rPr lang="nl-NL" sz="1300" baseline="0" dirty="0" smtClean="0"/>
              <a:t>Als u een hypo heeft, dan moet dan direct iets zoets eten of drinken.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a:t>
            </a:r>
            <a:r>
              <a:rPr lang="nl-NL" sz="1300" b="1" dirty="0" smtClean="0"/>
              <a:t>voor zorgverlener:</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Voor de interactie kunt u onderstaande vragen aan de patiënt stellen.</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Deze mevrouw meet een suiker van 3.0.</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b="1" kern="1200" baseline="0" dirty="0" smtClean="0">
                <a:solidFill>
                  <a:schemeClr val="tx1"/>
                </a:solidFill>
                <a:effectLst/>
                <a:latin typeface="Univers 45 Light" charset="0"/>
                <a:ea typeface="+mn-ea"/>
                <a:cs typeface="+mn-cs"/>
              </a:rPr>
              <a:t>Is haar bloedsuiker goed?</a:t>
            </a:r>
          </a:p>
          <a:p>
            <a:pPr marL="0" marR="0" indent="0" algn="l" defTabSz="914400" rtl="0" eaLnBrk="0" fontAlgn="base" latinLnBrk="0" hangingPunct="0">
              <a:lnSpc>
                <a:spcPct val="100000"/>
              </a:lnSpc>
              <a:spcBef>
                <a:spcPct val="30000"/>
              </a:spcBef>
              <a:spcAft>
                <a:spcPct val="0"/>
              </a:spcAft>
              <a:buClrTx/>
              <a:buSzTx/>
              <a:buFontTx/>
              <a:buNone/>
              <a:tabLst/>
              <a:defRPr/>
            </a:pPr>
            <a:endParaRPr lang="nl-NL" sz="1400" kern="1200" dirty="0" smtClean="0">
              <a:solidFill>
                <a:schemeClr val="tx1"/>
              </a:solidFill>
              <a:effectLst/>
              <a:latin typeface="Univers 45 Light" charset="0"/>
              <a:ea typeface="+mn-ea"/>
              <a:cs typeface="+mn-cs"/>
            </a:endParaRPr>
          </a:p>
          <a:p>
            <a:r>
              <a:rPr lang="nl-NL" sz="1400" kern="1200" baseline="0" dirty="0" smtClean="0">
                <a:solidFill>
                  <a:schemeClr val="tx1"/>
                </a:solidFill>
                <a:effectLst/>
                <a:latin typeface="Univers 45 Light" charset="0"/>
                <a:ea typeface="+mn-ea"/>
                <a:cs typeface="+mn-cs"/>
              </a:rPr>
              <a:t>Deze mevrouw heeft een te lage bloedsuiker.</a:t>
            </a:r>
          </a:p>
          <a:p>
            <a:r>
              <a:rPr lang="nl-NL" sz="1400" kern="1200" baseline="0" dirty="0" smtClean="0">
                <a:solidFill>
                  <a:schemeClr val="tx1"/>
                </a:solidFill>
                <a:effectLst/>
                <a:latin typeface="Univers 45 Light" charset="0"/>
                <a:ea typeface="+mn-ea"/>
                <a:cs typeface="+mn-cs"/>
              </a:rPr>
              <a:t>Dit is gevaarlijk.</a:t>
            </a:r>
          </a:p>
          <a:p>
            <a:endParaRPr lang="nl-NL" sz="1400" kern="1200" baseline="0" dirty="0" smtClean="0">
              <a:solidFill>
                <a:schemeClr val="tx1"/>
              </a:solidFill>
              <a:effectLst/>
              <a:latin typeface="Univers 45 Light" charset="0"/>
              <a:ea typeface="+mn-ea"/>
              <a:cs typeface="+mn-cs"/>
            </a:endParaRPr>
          </a:p>
          <a:p>
            <a:r>
              <a:rPr lang="nl-NL" sz="1400" b="1" kern="1200" baseline="0" dirty="0" smtClean="0">
                <a:solidFill>
                  <a:schemeClr val="tx1"/>
                </a:solidFill>
                <a:effectLst/>
                <a:latin typeface="Univers 45 Light" charset="0"/>
                <a:ea typeface="+mn-ea"/>
                <a:cs typeface="+mn-cs"/>
              </a:rPr>
              <a:t>Wat moet deze mevrouw doen bij een lage bloedsuiker?</a:t>
            </a:r>
          </a:p>
          <a:p>
            <a:r>
              <a:rPr lang="nl-NL" sz="1400" b="1" kern="1200" baseline="0" dirty="0" smtClean="0">
                <a:solidFill>
                  <a:schemeClr val="tx1"/>
                </a:solidFill>
                <a:effectLst/>
                <a:latin typeface="Univers 45 Light" charset="0"/>
                <a:ea typeface="+mn-ea"/>
                <a:cs typeface="+mn-cs"/>
              </a:rPr>
              <a:t>Zie volgende dia.</a:t>
            </a:r>
            <a:endParaRPr lang="nl-NL" sz="1300" baseline="0" dirty="0" smtClean="0"/>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31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52878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b="1" dirty="0" smtClean="0"/>
              <a:t>Wat moet u doen als uw bloedsuiker laag is?</a:t>
            </a:r>
          </a:p>
          <a:p>
            <a:r>
              <a:rPr lang="nl-NL" sz="1300" dirty="0" smtClean="0"/>
              <a:t>Als u</a:t>
            </a:r>
            <a:r>
              <a:rPr lang="nl-NL" sz="1300" baseline="0" dirty="0" smtClean="0"/>
              <a:t> klachten heeft die passen bij een lage bloedsuiker of als u een lage bloedsuiker meet, dan is het belangrijk dat u direct iets zoets eet of drinkt.</a:t>
            </a:r>
          </a:p>
          <a:p>
            <a:r>
              <a:rPr lang="nl-NL" sz="1300" dirty="0" smtClean="0"/>
              <a:t>U kunt</a:t>
            </a:r>
            <a:r>
              <a:rPr lang="nl-NL" sz="1300" baseline="0" dirty="0" smtClean="0"/>
              <a:t> </a:t>
            </a:r>
            <a:r>
              <a:rPr lang="nl-NL" sz="1300" dirty="0" smtClean="0"/>
              <a:t>bijvoorbeeld 6-7 dextro</a:t>
            </a:r>
            <a:r>
              <a:rPr lang="nl-NL" sz="1300" baseline="0" dirty="0" smtClean="0"/>
              <a:t>/ druivensuiker (20 gram) eten;</a:t>
            </a:r>
          </a:p>
          <a:p>
            <a:r>
              <a:rPr lang="nl-NL" sz="1300" baseline="0" dirty="0" smtClean="0"/>
              <a:t>Of een glas </a:t>
            </a:r>
            <a:r>
              <a:rPr lang="nl-NL" sz="1300" dirty="0" smtClean="0"/>
              <a:t>cola, limonade of siroop drinken.</a:t>
            </a:r>
          </a:p>
          <a:p>
            <a:r>
              <a:rPr lang="nl-NL" sz="1300" dirty="0" smtClean="0"/>
              <a:t>Hierdoor gaat uw bloedsuiker omhoog.</a:t>
            </a:r>
          </a:p>
          <a:p>
            <a:r>
              <a:rPr lang="nl-NL" sz="1300" dirty="0" smtClean="0"/>
              <a:t>Eet daarna gelijk een kleine maaltijd of een snee brood met kaas</a:t>
            </a:r>
            <a:r>
              <a:rPr lang="nl-NL" sz="1300" baseline="0" dirty="0" smtClean="0"/>
              <a:t> of zoet beleg</a:t>
            </a:r>
            <a:r>
              <a:rPr lang="nl-NL" sz="1300" dirty="0" smtClean="0"/>
              <a:t>. Dit voorkomt dat uw suiker snel weer daalt.</a:t>
            </a:r>
          </a:p>
          <a:p>
            <a:r>
              <a:rPr lang="nl-NL" sz="1300" dirty="0" smtClean="0"/>
              <a:t>Ook als</a:t>
            </a:r>
            <a:r>
              <a:rPr lang="nl-NL" sz="1300" baseline="0" dirty="0" smtClean="0"/>
              <a:t> </a:t>
            </a:r>
            <a:r>
              <a:rPr lang="nl-NL" sz="1300" dirty="0" smtClean="0"/>
              <a:t>het vasten nog maar even duurt, denk dan niet: “ik hou het nog wel even vol” of “ik ga doorvasten omdat het bijna iftar is”. </a:t>
            </a:r>
          </a:p>
          <a:p>
            <a:r>
              <a:rPr lang="nl-NL" sz="1300" dirty="0" smtClean="0"/>
              <a:t>Doorgaan met vasten is </a:t>
            </a:r>
            <a:r>
              <a:rPr lang="nl-NL" sz="1300" baseline="0" dirty="0" smtClean="0"/>
              <a:t>gevaarlijk.</a:t>
            </a:r>
          </a:p>
          <a:p>
            <a:r>
              <a:rPr lang="nl-NL" sz="1300" dirty="0" smtClean="0"/>
              <a:t>U kunt dan </a:t>
            </a:r>
            <a:r>
              <a:rPr lang="nl-NL" sz="1300" baseline="0" dirty="0" smtClean="0"/>
              <a:t>flauwvallen of zelfs in coma raken.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Ga daarom direct wat eten (en verbreek uw vasten). </a:t>
            </a:r>
          </a:p>
          <a:p>
            <a:endParaRPr lang="nl-NL" sz="1300" dirty="0" smtClean="0"/>
          </a:p>
          <a:p>
            <a:endParaRPr lang="nl-NL" sz="1300" dirty="0" smtClean="0"/>
          </a:p>
          <a:p>
            <a:endParaRPr lang="nl-NL" sz="1300" dirty="0" smtClean="0"/>
          </a:p>
          <a:p>
            <a:endParaRPr lang="nl-NL" sz="1300" dirty="0" smtClean="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83763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Waardoor kan</a:t>
            </a:r>
            <a:r>
              <a:rPr lang="nl-NL" b="1" baseline="0" dirty="0" smtClean="0"/>
              <a:t> een hoge bloedsuiker ontstaan?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dirty="0" smtClean="0"/>
              <a:t>[korte pauze (5-10 sec) zodat men kan nadenken]</a:t>
            </a:r>
          </a:p>
          <a:p>
            <a:endParaRPr lang="nl-NL" b="1" baseline="0" dirty="0" smtClean="0"/>
          </a:p>
          <a:p>
            <a:r>
              <a:rPr lang="nl-NL" b="0" baseline="0" dirty="0" smtClean="0"/>
              <a:t>Een hoge bloedsuiker kan komen door:</a:t>
            </a:r>
          </a:p>
          <a:p>
            <a:pPr marL="228600" indent="-228600" defTabSz="990478">
              <a:buFontTx/>
              <a:buAutoNum type="arabicPeriod"/>
              <a:defRPr/>
            </a:pPr>
            <a:r>
              <a:rPr lang="nl-NL" dirty="0" smtClean="0"/>
              <a:t>Meer eten of drinken dan normaal. Vooral als u daarbij minder beweegt dan normaal.</a:t>
            </a:r>
          </a:p>
          <a:p>
            <a:pPr marL="228600" indent="-228600" defTabSz="990478">
              <a:buFontTx/>
              <a:buAutoNum type="arabicPeriod"/>
              <a:defRPr/>
            </a:pPr>
            <a:r>
              <a:rPr lang="nl-NL" dirty="0" smtClean="0"/>
              <a:t>Diabetes tabletten vergeten in te nemen</a:t>
            </a:r>
          </a:p>
          <a:p>
            <a:pPr marL="228600" indent="-228600" defTabSz="990478">
              <a:buFontTx/>
              <a:buAutoNum type="arabicPeriod"/>
              <a:defRPr/>
            </a:pPr>
            <a:r>
              <a:rPr lang="nl-NL" dirty="0" smtClean="0"/>
              <a:t>Insuline vergeten te spuiten</a:t>
            </a:r>
          </a:p>
          <a:p>
            <a:pPr marL="228600" indent="-228600" defTabSz="990478">
              <a:buFontTx/>
              <a:buAutoNum type="arabicPeriod"/>
              <a:defRPr/>
            </a:pPr>
            <a:r>
              <a:rPr lang="nl-NL" dirty="0" smtClean="0"/>
              <a:t>Ziek zijn zoals koorts of buikgriep/</a:t>
            </a:r>
            <a:r>
              <a:rPr lang="nl-NL" baseline="0" dirty="0" smtClean="0"/>
              <a:t> diarree. Hoge bloedsuiker kan ook komen door stress.</a:t>
            </a: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994077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bloedsuiker kan klachten geven.</a:t>
            </a:r>
          </a:p>
          <a:p>
            <a:r>
              <a:rPr lang="nl-NL" baseline="0" dirty="0" smtClean="0"/>
              <a:t>U kunt zich ziek voelen. </a:t>
            </a:r>
          </a:p>
          <a:p>
            <a:endParaRPr lang="nl-NL" baseline="0" dirty="0" smtClean="0"/>
          </a:p>
          <a:p>
            <a:r>
              <a:rPr lang="nl-NL" baseline="0" dirty="0" smtClean="0"/>
              <a:t>Bij een hoge bloedsuiker kunt u last hebben van:</a:t>
            </a:r>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p>
          <a:p>
            <a:pPr marL="185715" indent="-185715">
              <a:buFontTx/>
              <a:buChar char="-"/>
            </a:pPr>
            <a:r>
              <a:rPr lang="nl-NL" baseline="0" dirty="0" smtClean="0"/>
              <a:t>Wazig 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smtClean="0"/>
          </a:p>
          <a:p>
            <a:r>
              <a:rPr lang="nl-NL" baseline="0" dirty="0" smtClean="0"/>
              <a:t>Bij een hoge bloedsuiker hoeft u niet al deze klachten te hebben.</a:t>
            </a:r>
          </a:p>
          <a:p>
            <a:r>
              <a:rPr lang="nl-NL" baseline="0" dirty="0" smtClean="0"/>
              <a:t>U kunt bijvoorbeeld  1 of 2 klachten hebben.</a:t>
            </a:r>
          </a:p>
          <a:p>
            <a:pPr marL="0" indent="0">
              <a:buFontTx/>
              <a:buNone/>
            </a:pPr>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831556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b="1" dirty="0" smtClean="0"/>
              <a:t>Wanneer is uw bloedsuiker hoog?</a:t>
            </a:r>
          </a:p>
          <a:p>
            <a:r>
              <a:rPr lang="nl-NL" sz="1300" dirty="0" smtClean="0"/>
              <a:t>Als u aan het vasten bent en u</a:t>
            </a:r>
            <a:r>
              <a:rPr lang="nl-NL" sz="1300" baseline="0" dirty="0" smtClean="0"/>
              <a:t>w bloedsuiker is 10 of hoger, dan is uw bloedsuiker hoog.</a:t>
            </a:r>
          </a:p>
          <a:p>
            <a:r>
              <a:rPr lang="nl-NL" sz="1300" baseline="0" dirty="0" smtClean="0"/>
              <a:t>Dit noemen we een hyper.</a:t>
            </a:r>
          </a:p>
          <a:p>
            <a:r>
              <a:rPr lang="nl-NL" sz="1300" baseline="0" dirty="0" smtClean="0"/>
              <a:t>Als uw bloedsuiker 15 of hoger is, dan is dat erg hoog.</a:t>
            </a:r>
          </a:p>
          <a:p>
            <a:r>
              <a:rPr lang="nl-NL" sz="1300" baseline="0" dirty="0" smtClean="0"/>
              <a:t>Het is dan belangrijk om uw vasten te verbreken.</a:t>
            </a:r>
          </a:p>
          <a:p>
            <a:r>
              <a:rPr lang="nl-NL" sz="1300" baseline="0" dirty="0" smtClean="0"/>
              <a:t>Doorgaan met vasten kan gevaarlijk zijn voor uw gezondheid.</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06545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400" b="1" dirty="0" smtClean="0"/>
              <a:t>Wat moet u doen bij een hoge bloedsuiker?</a:t>
            </a:r>
          </a:p>
          <a:p>
            <a:r>
              <a:rPr lang="nl-NL" sz="1400" dirty="0" smtClean="0"/>
              <a:t>Als u een te hoge bloedsuiker heeft dan is het belangrijk om:</a:t>
            </a:r>
          </a:p>
          <a:p>
            <a:pPr marL="247620" marR="0" lvl="0" indent="-247620" algn="l" defTabSz="914400" rtl="0" eaLnBrk="0" fontAlgn="base" latinLnBrk="0" hangingPunct="0">
              <a:lnSpc>
                <a:spcPct val="100000"/>
              </a:lnSpc>
              <a:spcBef>
                <a:spcPct val="30000"/>
              </a:spcBef>
              <a:spcAft>
                <a:spcPct val="0"/>
              </a:spcAft>
              <a:buClrTx/>
              <a:buSzTx/>
              <a:buFontTx/>
              <a:buAutoNum type="arabicPeriod"/>
              <a:tabLst/>
              <a:defRPr/>
            </a:pPr>
            <a:r>
              <a:rPr lang="nl-NL" sz="1400" dirty="0" smtClean="0"/>
              <a:t>Water te drinken.</a:t>
            </a:r>
            <a:r>
              <a:rPr lang="nl-NL" sz="1400" baseline="0" dirty="0" smtClean="0"/>
              <a:t> Verdeel een </a:t>
            </a:r>
            <a:r>
              <a:rPr lang="nl-NL" sz="1400" dirty="0" smtClean="0"/>
              <a:t>halve liter water over een periode van één uur. Het is ook goed om meer te bewegen</a:t>
            </a:r>
            <a:r>
              <a:rPr lang="nl-NL" sz="1200" kern="1200" dirty="0" smtClean="0">
                <a:solidFill>
                  <a:schemeClr val="tx1"/>
                </a:solidFill>
                <a:effectLst/>
                <a:latin typeface="Univers 45 Light" charset="0"/>
                <a:ea typeface="+mn-ea"/>
                <a:cs typeface="+mn-cs"/>
              </a:rPr>
              <a:t>, dit kan ook thuis, bijvoorbeeld traplopen.</a:t>
            </a:r>
            <a:r>
              <a:rPr lang="nl-NL" sz="1200" kern="1200" baseline="0" dirty="0" smtClean="0">
                <a:solidFill>
                  <a:schemeClr val="tx1"/>
                </a:solidFill>
                <a:effectLst/>
                <a:latin typeface="Univers 45 Light" charset="0"/>
                <a:ea typeface="+mn-ea"/>
                <a:cs typeface="+mn-cs"/>
              </a:rPr>
              <a:t> </a:t>
            </a:r>
            <a:r>
              <a:rPr lang="nl-NL" sz="1400" dirty="0" smtClean="0"/>
              <a:t>Hierdoor verbrand</a:t>
            </a:r>
            <a:r>
              <a:rPr lang="nl-NL" sz="1400" baseline="0" dirty="0" smtClean="0"/>
              <a:t> u de extra suiker, en wordt uw bloedsuiker lager</a:t>
            </a:r>
            <a:r>
              <a:rPr lang="nl-NL" sz="1400" dirty="0" smtClean="0"/>
              <a:t>.</a:t>
            </a:r>
          </a:p>
          <a:p>
            <a:pPr marL="247620" indent="-247620">
              <a:buAutoNum type="arabicPeriod"/>
            </a:pPr>
            <a:r>
              <a:rPr lang="nl-NL" sz="1400" dirty="0" smtClean="0"/>
              <a:t>Als u uw diabetes medicijnen niet heeft gebruikt, dan moet u uw medicijnen gebruiken.</a:t>
            </a:r>
          </a:p>
          <a:p>
            <a:pPr marL="247620" indent="-247620">
              <a:buAutoNum type="arabicPeriod"/>
            </a:pPr>
            <a:r>
              <a:rPr lang="nl-NL" sz="1400" dirty="0" smtClean="0"/>
              <a:t>Bel de dokter als u zich ziek blijft voelen of als uw suiker hoog blijft.</a:t>
            </a:r>
          </a:p>
          <a:p>
            <a:endParaRPr lang="nl-NL" sz="1300" dirty="0"/>
          </a:p>
          <a:p>
            <a:pPr defTabSz="990478">
              <a:defRPr/>
            </a:pPr>
            <a:endParaRPr lang="nl-NL" b="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757469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Kan iemand met diabetes wel of niet vasten?</a:t>
            </a:r>
          </a:p>
          <a:p>
            <a:r>
              <a:rPr lang="nl-NL" b="0" dirty="0" smtClean="0"/>
              <a:t>Ieder persoon/mens met</a:t>
            </a:r>
            <a:r>
              <a:rPr lang="nl-NL" b="0" baseline="0" dirty="0" smtClean="0"/>
              <a:t> diabetes is anders.</a:t>
            </a:r>
            <a:endParaRPr lang="nl-NL" b="0" dirty="0" smtClean="0"/>
          </a:p>
          <a:p>
            <a:r>
              <a:rPr lang="nl-NL" b="0" dirty="0" smtClean="0"/>
              <a:t>Sommige mensen met diabetes</a:t>
            </a:r>
            <a:r>
              <a:rPr lang="nl-NL" b="0" baseline="0" dirty="0" smtClean="0"/>
              <a:t> kunnen proberen te vasten.</a:t>
            </a:r>
          </a:p>
          <a:p>
            <a:r>
              <a:rPr lang="nl-NL" b="0" baseline="0" dirty="0" smtClean="0"/>
              <a:t>Terwijl sommige mensen met diabetes door hun gezondheid niet kunnen vasten.</a:t>
            </a:r>
          </a:p>
          <a:p>
            <a:endParaRPr lang="nl-NL" b="0" baseline="0" dirty="0" smtClean="0"/>
          </a:p>
          <a:p>
            <a:r>
              <a:rPr lang="nl-NL" dirty="0" smtClean="0"/>
              <a:t>Het kan een moeilijke keuze </a:t>
            </a:r>
            <a:r>
              <a:rPr lang="nl-NL" baseline="0" dirty="0" smtClean="0"/>
              <a:t>zijn om te bepalen of u wel of niet kunt vasten.</a:t>
            </a:r>
          </a:p>
          <a:p>
            <a:r>
              <a:rPr lang="nl-NL" baseline="0" dirty="0" smtClean="0"/>
              <a:t>Gelukkig hoeft u deze beslissing niet alleen te nemen.</a:t>
            </a:r>
          </a:p>
          <a:p>
            <a:r>
              <a:rPr lang="nl-NL" baseline="0" dirty="0" smtClean="0"/>
              <a:t>Uw praktijkondersteuner of huisarts kan u daar goed bij helpen.</a:t>
            </a:r>
          </a:p>
          <a:p>
            <a:r>
              <a:rPr lang="nl-NL" baseline="0" dirty="0" smtClean="0"/>
              <a:t>Zij weten veel over diabetes en uw gezondheid.</a:t>
            </a:r>
          </a:p>
          <a:p>
            <a:r>
              <a:rPr lang="nl-NL" baseline="0" dirty="0" smtClean="0"/>
              <a:t>Bespreek daarom altijd ongeveer 2-3 maanden vóór de ramadan met uw praktijkondersteuner of huisarts wat u het best kunt doen.</a:t>
            </a:r>
            <a:endParaRPr lang="nl-NL" dirty="0" smtClean="0"/>
          </a:p>
          <a:p>
            <a:endParaRPr lang="nl-NL" dirty="0" smtClean="0"/>
          </a:p>
          <a:p>
            <a:r>
              <a:rPr lang="nl-NL" baseline="0" dirty="0" smtClean="0"/>
              <a:t>Als uw praktijkondersteuner of huisarts zegt dat u beter niet kunt vasten omdat dit gevaarlijk is voor uw gezondheid, dan is het goed om dat advies op te volgen.</a:t>
            </a:r>
          </a:p>
          <a:p>
            <a:r>
              <a:rPr lang="nl-NL" b="0" u="none" baseline="0" dirty="0" smtClean="0"/>
              <a:t>Wilt u toch (proberen te) vasten, vertel dit dan altijd eerlijk tegen uw praktijkondersteuner of huisarts.</a:t>
            </a:r>
          </a:p>
          <a:p>
            <a:r>
              <a:rPr lang="nl-NL" b="0" u="none" baseline="0" dirty="0" smtClean="0"/>
              <a:t>Zij kunnen dan uw medicijnen vóór de ramadan aanpassen. </a:t>
            </a:r>
          </a:p>
          <a:p>
            <a:r>
              <a:rPr lang="nl-NL" b="0" u="none" baseline="0" dirty="0" smtClean="0"/>
              <a:t>Zij kunnen ook bepalen of u extra controle nodig heeft tijdens de ramadan</a:t>
            </a:r>
            <a:endParaRPr lang="nl-NL"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b="0" dirty="0" smtClean="0"/>
              <a:t>In het gesprek met de patiënt is het belangrijk da</a:t>
            </a:r>
            <a:r>
              <a:rPr lang="nl-NL" sz="12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r>
              <a:rPr lang="nl-NL" sz="1200" b="1" baseline="0" dirty="0" smtClean="0"/>
              <a:t>Dia 38 geeft patiënten een algemene indruk van de risicogroepen en het daarbij behorend advies m.b.t. wel of niet vasten. Dit blijft uiteraard advies op maat.</a:t>
            </a:r>
          </a:p>
          <a:p>
            <a:endParaRPr lang="nl-NL" sz="1200" b="0" baseline="0" dirty="0" smtClean="0"/>
          </a:p>
          <a:p>
            <a:r>
              <a:rPr lang="nl-NL" sz="12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200" b="0" baseline="0" dirty="0" smtClean="0"/>
              <a:t>U krijgt op deze manier de kans om zo nodig het medicatiebeleid aan te passen en indien nodig in de eerste week van de ramadan een extra contactmoment in te plannen.</a:t>
            </a:r>
            <a:endParaRPr lang="nl-NL"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200" b="0" baseline="0" dirty="0" smtClean="0"/>
              <a:t>Uit focusgroeponderzoek met Marokkaanse en Turkse mensen met T2DM kwam o.a. naar voren dat men graag eerst wil proberen te vasten en als het niet gaat men bereid is het vasten te verbreken (publicatie volgt).</a:t>
            </a:r>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88659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Zoals we eerder hebben besproken,</a:t>
            </a:r>
            <a:r>
              <a:rPr lang="nl-NL" sz="1200" b="0" baseline="0" dirty="0" smtClean="0"/>
              <a:t> kunnen sommige mensen met diabetes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Terwijl vasten voor anderen met diabetes gevaarlijk kan zijn.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We zien hier twee cirkels/ rondjes, een rode en een groene cirkel.</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Voor de groep mensen in het rode rondje, is vasten gevaarlijk.</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Daarom krijgen zij van hun praktijkondersteuner of huisarts het advies om niet te vasten.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Dit zijn bijvoorbeeld mensen met diabetes die vaak hoge of te lage bloedsuikers hebben, mensen die naast suikerziekte ook andere ziekten hebben zoals hart- of nierproblemen.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Of mensen die veel medicijnen en/of insuline gebruiken die niet aangepast kan worden tijdens ramadan.</a:t>
            </a:r>
          </a:p>
          <a:p>
            <a:endParaRPr lang="nl-NL" sz="1200" b="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Het groene rondje geeft de groep mensen aan die wel kunnen proberen te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Dit zijn bijvoorbeeld mensen met diabetes die goede bloedsuikers hebben, medicijnen gebruiken die de dokter tijdens de ramadan kan aanpassen en/of mensen die behalve diabetes geen andere ziekte hebben.</a:t>
            </a:r>
            <a:endParaRPr lang="nl-NL" sz="1200" b="0" dirty="0" smtClean="0"/>
          </a:p>
          <a:p>
            <a:r>
              <a:rPr lang="nl-NL" sz="1200" b="0" dirty="0" smtClean="0"/>
              <a:t>De praktijkondersteuner</a:t>
            </a:r>
            <a:r>
              <a:rPr lang="nl-NL" sz="1200" b="0" baseline="0" dirty="0" smtClean="0"/>
              <a:t> of huisarts kan deze groep mensen adviseren om te proberen te vasten.</a:t>
            </a:r>
          </a:p>
          <a:p>
            <a:endParaRPr lang="nl-NL" sz="1200" b="0" baseline="0" dirty="0" smtClean="0"/>
          </a:p>
          <a:p>
            <a:r>
              <a:rPr lang="nl-NL" sz="1200" b="0" baseline="0" dirty="0" smtClean="0"/>
              <a:t>Dit is een algemene indeling van mensen die kunnen proberen te vasten en mensen die niet kunnen vasten.</a:t>
            </a:r>
          </a:p>
          <a:p>
            <a:r>
              <a:rPr lang="nl-NL" sz="1200" b="0" baseline="0" dirty="0" smtClean="0"/>
              <a:t>Uw dokter of praktijkondersteuner zal u een advies geven dat goed past bij uw gezondheid en situatie.</a:t>
            </a:r>
            <a:endParaRPr lang="nl-NL" sz="1200" b="1" dirty="0" smtClean="0"/>
          </a:p>
          <a:p>
            <a:r>
              <a:rPr lang="nl-NL" sz="14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Informatie voor zorgverlener:</a:t>
            </a:r>
          </a:p>
          <a:p>
            <a:r>
              <a:rPr lang="nl-NL" sz="1400" b="0" dirty="0" smtClean="0"/>
              <a:t>Deze</a:t>
            </a:r>
            <a:r>
              <a:rPr lang="nl-NL" sz="1400" b="0" baseline="0" dirty="0" smtClean="0"/>
              <a:t> dia is bedoeld om patiënten een indruk te geven van hoe zorgverleners tot een advies komen over wel of niet vasten.</a:t>
            </a:r>
          </a:p>
          <a:p>
            <a:r>
              <a:rPr lang="nl-NL" sz="1400" b="0" baseline="0" dirty="0" smtClean="0"/>
              <a:t>Sommige patiënten kunnen de indruk hebben dat zorgverleners alle mensen met diabetes het advies geven om af te zien van vasten, dat dit geen advies op maat is.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baseline="0" dirty="0" smtClean="0"/>
              <a:t>De dia illustreert dat zorgverleners een weloverwogen advies geven o.a. op basis van de mate van glycaemische instelling, aanwezigheid van complicaties, co-morbiditeit en medicatiegebruik.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400" b="0" baseline="0" dirty="0" smtClean="0"/>
          </a:p>
          <a:p>
            <a:r>
              <a:rPr lang="nl-NL" sz="1400" b="0" dirty="0" smtClean="0"/>
              <a:t>In het gesprek met de patiënt is het belangrijk da</a:t>
            </a:r>
            <a:r>
              <a:rPr lang="nl-NL" sz="14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p>
          <a:p>
            <a:endParaRPr lang="nl-NL" sz="1400" b="0" baseline="0" dirty="0" smtClean="0"/>
          </a:p>
          <a:p>
            <a:r>
              <a:rPr lang="nl-NL" sz="14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400" b="0" baseline="0" dirty="0" smtClean="0"/>
              <a:t>U krijgt op deze manier de kans om zo nodig het medicatiebeleid aan te passen en indien nodig in de eerste week van de ramadan een extra contactmoment in te plannen.</a:t>
            </a:r>
            <a:endParaRPr lang="nl-NL" sz="14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400" b="0" baseline="0" dirty="0" smtClean="0"/>
              <a:t>Uit focusgroeponderzoek met Marokkaanse en Turkse mensen met T2DM kwam o.a. naar voren dat men graag eerst wil proberen te vasten en als het niet gaat men bereid is het vasten te verbreken (publicatie volgt).</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400" b="0" baseline="0" dirty="0" smtClean="0"/>
          </a:p>
          <a:p>
            <a:endParaRPr lang="nl-NL" sz="14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8970683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1072886">
              <a:defRPr/>
            </a:pPr>
            <a:r>
              <a:rPr lang="nl-NL" sz="1300" dirty="0"/>
              <a:t>We begrijpen dat wanneer uw praktijkondersteuner of huisarts zegt dat u niet kunt vasten, dat dat vaak geen leuk nieuws is. </a:t>
            </a:r>
          </a:p>
          <a:p>
            <a:pPr defTabSz="1072886">
              <a:defRPr/>
            </a:pPr>
            <a:r>
              <a:rPr lang="nl-NL" sz="1300" dirty="0"/>
              <a:t>Omdat de ramadan een hele belangrijke maand is in de islam. </a:t>
            </a:r>
            <a:r>
              <a:rPr lang="nl-NL" sz="1300" dirty="0" smtClean="0"/>
              <a:t>(Het is o.a. een maand van aanbidding en saamhorigheid). </a:t>
            </a:r>
          </a:p>
          <a:p>
            <a:pPr defTabSz="1072886">
              <a:defRPr/>
            </a:pPr>
            <a:r>
              <a:rPr lang="nl-NL" sz="1300" dirty="0" smtClean="0"/>
              <a:t>In de islam is het ook belangrijk om goed voor uw gezondheid te zorgen en uzelf niet in gevaar te brengen.</a:t>
            </a:r>
          </a:p>
          <a:p>
            <a:pPr defTabSz="1072886">
              <a:defRPr/>
            </a:pPr>
            <a:r>
              <a:rPr lang="nl-NL" sz="1300" dirty="0" smtClean="0"/>
              <a:t>Daarom </a:t>
            </a:r>
            <a:r>
              <a:rPr lang="nl-NL" sz="1300" dirty="0"/>
              <a:t>hoeven mensen voor wie vasten gevaarlijk kan zijn, niet te </a:t>
            </a:r>
            <a:r>
              <a:rPr lang="nl-NL" sz="1300" dirty="0" smtClean="0"/>
              <a:t>vasten. Dit zijn bijvoorbeeld sommige</a:t>
            </a:r>
            <a:r>
              <a:rPr lang="nl-NL" sz="1300" baseline="0" dirty="0" smtClean="0"/>
              <a:t> mensen met diabetes.</a:t>
            </a:r>
            <a:endParaRPr lang="nl-NL" sz="1300" dirty="0"/>
          </a:p>
          <a:p>
            <a:r>
              <a:rPr lang="nl-NL" dirty="0" smtClean="0"/>
              <a:t>De</a:t>
            </a:r>
            <a:r>
              <a:rPr lang="nl-NL" baseline="0" dirty="0" smtClean="0"/>
              <a:t> imams zullen u adviseren om met uw praktijkondersteuner of huisarts te overleggen of u wel of niet kunt vasten.</a:t>
            </a:r>
          </a:p>
          <a:p>
            <a:r>
              <a:rPr lang="nl-NL" baseline="0" dirty="0" smtClean="0"/>
              <a:t>Omdat de dokter of praktijkondersteuner kennis heeft over uw gezondheid.</a:t>
            </a:r>
          </a:p>
          <a:p>
            <a:r>
              <a:rPr lang="nl-NL" baseline="0" dirty="0" smtClean="0"/>
              <a:t>Als uw praktijkondersteuner of dokter zegt dat vasten voor u gevaarlijk is, dan mag u niet vasten. </a:t>
            </a:r>
          </a:p>
          <a:p>
            <a:endParaRPr lang="nl-NL" baseline="0" dirty="0" smtClean="0"/>
          </a:p>
          <a:p>
            <a:r>
              <a:rPr lang="nl-NL" baseline="0" dirty="0" smtClean="0"/>
              <a:t>Wilt u toch proberen te vasten, zeg dit dan altijd eerlijk tegen aan uw praktijkondersteuner of huisarts.</a:t>
            </a:r>
          </a:p>
          <a:p>
            <a:r>
              <a:rPr lang="nl-NL" baseline="0" dirty="0" smtClean="0"/>
              <a:t>Als u zich tijdens het vasten ziek voelt, dan moet u direct stoppen met vasten.</a:t>
            </a:r>
          </a:p>
          <a:p>
            <a:r>
              <a:rPr lang="nl-NL" baseline="0" dirty="0" smtClean="0"/>
              <a:t>Doorgaan met vasten kan erg gevaarlijk zijn.</a:t>
            </a:r>
          </a:p>
          <a:p>
            <a:endParaRPr lang="nl-NL" baseline="0" dirty="0" smtClean="0"/>
          </a:p>
          <a:p>
            <a:endParaRPr lang="nl-NL" baseline="0" dirty="0" smtClean="0"/>
          </a:p>
          <a:p>
            <a:endParaRPr lang="nl-NL" baseline="0" dirty="0" smtClean="0"/>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732631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i="0" baseline="0" dirty="0" smtClean="0">
                <a:latin typeface="Univers 45 Light" charset="0"/>
              </a:rPr>
              <a:t>Arabische versie:</a:t>
            </a:r>
          </a:p>
          <a:p>
            <a:r>
              <a:rPr lang="nl-NL" b="0" i="0" baseline="0" dirty="0" smtClean="0">
                <a:latin typeface="Univers 45 Light" charset="0"/>
              </a:rPr>
              <a:t>Vanuit de islam is er vrijstelling van vasten (roegsa) voor mensen die bijvoorbeeld ziek zijn. </a:t>
            </a:r>
          </a:p>
          <a:p>
            <a:r>
              <a:rPr lang="nl-NL" b="0" i="0" baseline="0" dirty="0" smtClean="0">
                <a:latin typeface="Univers 45 Light" charset="0"/>
              </a:rPr>
              <a:t>Allah maakt het mensen niet moeilijk.</a:t>
            </a:r>
          </a:p>
          <a:p>
            <a:r>
              <a:rPr lang="nl-NL" b="0" i="0" baseline="0" dirty="0" smtClean="0">
                <a:latin typeface="Univers 45 Light" charset="0"/>
              </a:rPr>
              <a:t>Zo staat in de koran: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1" i="1" dirty="0" smtClean="0">
                <a:latin typeface="Univers 45 Light" charset="0"/>
              </a:rPr>
              <a:t>“Allah wenst voor jullie het gemakkelijke en Hij wenst niet voor jullie het ongemak”[Al Baqarah: 185].</a:t>
            </a:r>
          </a:p>
          <a:p>
            <a:endParaRPr lang="nl-NL" b="0" i="0" baseline="0" dirty="0" smtClean="0">
              <a:latin typeface="Univers 45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i="1" dirty="0" smtClean="0">
                <a:latin typeface="Univers 45 Light" charset="0"/>
              </a:rPr>
              <a:t>“Allah belast geen ziel boven haar vermogen”[Al Baqarah: 286]</a:t>
            </a:r>
            <a:endParaRPr lang="nl-NL" b="1" dirty="0" smtClean="0">
              <a:latin typeface="Univers 45 Light" charset="0"/>
            </a:endParaRPr>
          </a:p>
          <a:p>
            <a:endParaRPr lang="nl-NL" b="0" i="0" baseline="0" dirty="0" smtClean="0">
              <a:latin typeface="Univers 45 Light" charset="0"/>
            </a:endParaRPr>
          </a:p>
          <a:p>
            <a:r>
              <a:rPr lang="nl-NL" b="0" i="0" baseline="0" dirty="0" smtClean="0">
                <a:latin typeface="Univers 45 Light" charset="0"/>
              </a:rPr>
              <a:t>In een hadith (overlevering van de profeet Mohammed) staat: </a:t>
            </a:r>
          </a:p>
          <a:p>
            <a:pPr defTabSz="990478">
              <a:defRPr/>
            </a:pPr>
            <a:r>
              <a:rPr lang="nl-NL" sz="1200" b="1" i="1" dirty="0" smtClean="0">
                <a:solidFill>
                  <a:schemeClr val="tx2"/>
                </a:solidFill>
              </a:rPr>
              <a:t>“Voorwaar! De daden worden beoordeeld op basis van de intentie en ieder </a:t>
            </a:r>
            <a:r>
              <a:rPr lang="nl-NL" sz="1200" b="1" i="1" dirty="0" smtClean="0">
                <a:solidFill>
                  <a:schemeClr val="tx2"/>
                </a:solidFill>
              </a:rPr>
              <a:t>mens </a:t>
            </a:r>
            <a:r>
              <a:rPr lang="nl-NL" sz="1200" b="1" i="1" dirty="0" smtClean="0">
                <a:solidFill>
                  <a:schemeClr val="tx2"/>
                </a:solidFill>
              </a:rPr>
              <a:t>zal alleen </a:t>
            </a:r>
            <a:r>
              <a:rPr lang="nl-NL" sz="1200" b="1" i="1" dirty="0" smtClean="0">
                <a:solidFill>
                  <a:schemeClr val="tx2"/>
                </a:solidFill>
              </a:rPr>
              <a:t>dat </a:t>
            </a:r>
            <a:r>
              <a:rPr lang="nl-NL" sz="1200" b="1" i="1" dirty="0" smtClean="0">
                <a:solidFill>
                  <a:schemeClr val="tx2"/>
                </a:solidFill>
              </a:rPr>
              <a:t>krijgen wat met zijn intentie samenhangt” [Sahih al Bukhari en Sahih al-</a:t>
            </a:r>
            <a:r>
              <a:rPr lang="nl-NL" sz="1200" b="1" i="1" dirty="0" err="1" smtClean="0">
                <a:solidFill>
                  <a:schemeClr val="tx2"/>
                </a:solidFill>
              </a:rPr>
              <a:t>Muslim</a:t>
            </a:r>
            <a:r>
              <a:rPr lang="nl-NL" sz="1200" b="1" i="1" dirty="0" smtClean="0">
                <a:solidFill>
                  <a:srgbClr val="7030A0"/>
                </a:solidFill>
              </a:rPr>
              <a:t>]</a:t>
            </a:r>
          </a:p>
          <a:p>
            <a:endParaRPr lang="nl-NL" b="0" i="0" baseline="0" dirty="0" smtClean="0">
              <a:latin typeface="Univers 45 Light" charset="0"/>
            </a:endParaRPr>
          </a:p>
          <a:p>
            <a:r>
              <a:rPr lang="nl-NL" b="0" i="0" baseline="0" dirty="0" smtClean="0">
                <a:latin typeface="Univers 45 Light" charset="0"/>
              </a:rPr>
              <a:t>Deze </a:t>
            </a:r>
            <a:r>
              <a:rPr lang="nl-NL" b="0" i="0" baseline="0" dirty="0" smtClean="0">
                <a:latin typeface="Univers 45 Light" charset="0"/>
              </a:rPr>
              <a:t>hadith laat zien dat uw daden worden beoordeeld op basis van uw intentie.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i="0" dirty="0" smtClean="0"/>
              <a:t>Dus als u graag wil</a:t>
            </a:r>
            <a:r>
              <a:rPr lang="nl-NL" b="0" i="0" baseline="0" dirty="0" smtClean="0"/>
              <a:t>t </a:t>
            </a:r>
            <a:r>
              <a:rPr lang="nl-NL" b="0" i="0" dirty="0" smtClean="0"/>
              <a:t>vasten (die intentie heeft),</a:t>
            </a:r>
            <a:r>
              <a:rPr lang="nl-NL" b="0" i="0" baseline="0" dirty="0" smtClean="0"/>
              <a:t> maar door uw gezondheid niet kunt vasten, dan zal Allah u dezelfde beloning geven als een persoon die heeft gevast.</a:t>
            </a:r>
            <a:endParaRPr lang="nl-NL" b="0" i="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2206997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i="0" baseline="0" dirty="0" smtClean="0">
                <a:latin typeface="Univers 45 Light" charset="0"/>
              </a:rPr>
              <a:t>Turkse versie:</a:t>
            </a:r>
          </a:p>
          <a:p>
            <a:r>
              <a:rPr lang="nl-NL" b="0" i="0" baseline="0" dirty="0" smtClean="0">
                <a:latin typeface="Univers 45 Light" charset="0"/>
              </a:rPr>
              <a:t>Vanuit de islam is er vrijstelling van vasten voor mensen die bijvoorbeeld ziek zijn. </a:t>
            </a:r>
          </a:p>
          <a:p>
            <a:r>
              <a:rPr lang="nl-NL" b="0" i="0" baseline="0" dirty="0" smtClean="0">
                <a:latin typeface="Univers 45 Light" charset="0"/>
              </a:rPr>
              <a:t>Allah maakt het mensen niet moeilijk.</a:t>
            </a:r>
          </a:p>
          <a:p>
            <a:r>
              <a:rPr lang="nl-NL" b="0" i="0" baseline="0" dirty="0" smtClean="0">
                <a:latin typeface="Univers 45 Light" charset="0"/>
              </a:rPr>
              <a:t>Zo staat in de Koran: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1" i="1" dirty="0" smtClean="0">
                <a:latin typeface="Univers 45 Light" charset="0"/>
              </a:rPr>
              <a:t>“Allah wenst voor jullie het gemakkelijke en Hij wenst niet voor jullie het ongemak”[Al Baqarah: 185].</a:t>
            </a:r>
          </a:p>
          <a:p>
            <a:endParaRPr lang="nl-NL" b="0" i="0" baseline="0" dirty="0" smtClean="0">
              <a:latin typeface="Univers 45 Light"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i="1" dirty="0" smtClean="0">
                <a:latin typeface="Univers 45 Light" charset="0"/>
              </a:rPr>
              <a:t>“Allah belast geen ziel boven haar vermogen”[Al Baqarah: 286]</a:t>
            </a:r>
            <a:endParaRPr lang="nl-NL" b="1" dirty="0" smtClean="0">
              <a:latin typeface="Univers 45 Light" charset="0"/>
            </a:endParaRPr>
          </a:p>
          <a:p>
            <a:endParaRPr lang="nl-NL" b="0" i="0" baseline="0" dirty="0" smtClean="0">
              <a:latin typeface="Univers 45 Light" charset="0"/>
            </a:endParaRPr>
          </a:p>
          <a:p>
            <a:r>
              <a:rPr lang="nl-NL" b="0" i="0" baseline="0" dirty="0" smtClean="0">
                <a:latin typeface="Univers 45 Light" charset="0"/>
              </a:rPr>
              <a:t>In een hadith (overlevering van de profeet Mohammed) staat: </a:t>
            </a:r>
          </a:p>
          <a:p>
            <a:pPr defTabSz="990478">
              <a:defRPr/>
            </a:pPr>
            <a:r>
              <a:rPr lang="nl-NL" sz="1200" b="1" i="1" dirty="0" smtClean="0">
                <a:solidFill>
                  <a:schemeClr val="tx2"/>
                </a:solidFill>
              </a:rPr>
              <a:t>“Voorwaar! De daden worden beoordeeld op basis van de intentie en ieder mens zal alleen dat krijgen wat met zijn intentie samenhangt” [Sahih al Bukhari en Sahih al-</a:t>
            </a:r>
            <a:r>
              <a:rPr lang="nl-NL" sz="1200" b="1" i="1" dirty="0" err="1" smtClean="0">
                <a:solidFill>
                  <a:schemeClr val="tx2"/>
                </a:solidFill>
              </a:rPr>
              <a:t>Muslim</a:t>
            </a:r>
            <a:r>
              <a:rPr lang="nl-NL" sz="1200" b="1" i="1" dirty="0" smtClean="0">
                <a:solidFill>
                  <a:srgbClr val="7030A0"/>
                </a:solidFill>
              </a:rPr>
              <a:t>]</a:t>
            </a:r>
          </a:p>
          <a:p>
            <a:endParaRPr lang="nl-NL" b="0" i="0" baseline="0" dirty="0" smtClean="0">
              <a:latin typeface="Univers 45 Light" charset="0"/>
            </a:endParaRPr>
          </a:p>
          <a:p>
            <a:r>
              <a:rPr lang="nl-NL" b="0" i="0" baseline="0" dirty="0" smtClean="0">
                <a:latin typeface="Univers 45 Light" charset="0"/>
              </a:rPr>
              <a:t>Deze hadith laat zien dat uw daden worden beoordeeld op basis van uw intentie.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i="0" dirty="0" smtClean="0"/>
              <a:t>Dus als u graag wil</a:t>
            </a:r>
            <a:r>
              <a:rPr lang="nl-NL" b="0" i="0" baseline="0" dirty="0" smtClean="0"/>
              <a:t>t </a:t>
            </a:r>
            <a:r>
              <a:rPr lang="nl-NL" b="0" i="0" dirty="0" smtClean="0"/>
              <a:t>vasten (die intentie heeft),</a:t>
            </a:r>
            <a:r>
              <a:rPr lang="nl-NL" b="0" i="0" baseline="0" dirty="0" smtClean="0"/>
              <a:t> maar door uw gezondheid niet kunt vasten, dan zal Allah u dezelfde beloning geven als een persoon die heeft gevast.</a:t>
            </a:r>
            <a:endParaRPr lang="nl-NL" b="0" i="0" dirty="0" smtClean="0"/>
          </a:p>
          <a:p>
            <a:endParaRPr lang="nl-NL" b="1" i="0" baseline="0" dirty="0" smtClean="0">
              <a:latin typeface="Univers 45 Light" charset="0"/>
            </a:endParaRPr>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975254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478">
              <a:defRPr/>
            </a:pPr>
            <a:r>
              <a:rPr lang="nl-NL" sz="1300" dirty="0" smtClean="0"/>
              <a:t>Als u niet vast, dan kunt u uw imam vragen hoeveel fidyah u moet</a:t>
            </a:r>
            <a:r>
              <a:rPr lang="nl-NL" sz="1300" baseline="0" dirty="0" smtClean="0"/>
              <a:t> </a:t>
            </a:r>
            <a:r>
              <a:rPr lang="nl-NL" sz="1300" dirty="0" smtClean="0"/>
              <a:t>betalen.</a:t>
            </a:r>
          </a:p>
          <a:p>
            <a:pPr defTabSz="990478">
              <a:defRPr/>
            </a:pPr>
            <a:r>
              <a:rPr lang="nl-NL" sz="1300" dirty="0" smtClean="0"/>
              <a:t>U kunt hem ook vragen wat u kunt doen als het voor u moeilijk is om dit te betalen.</a:t>
            </a:r>
          </a:p>
          <a:p>
            <a:pPr defTabSz="990478">
              <a:defRPr/>
            </a:pPr>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defTabSz="990478">
              <a:defRPr/>
            </a:pPr>
            <a:r>
              <a:rPr lang="nl-NL" sz="1300" dirty="0" smtClean="0"/>
              <a:t>Fidyah = het bedrag dat wordt betaald voor iedere dag waarop</a:t>
            </a:r>
            <a:r>
              <a:rPr lang="nl-NL" sz="1300" baseline="0" dirty="0" smtClean="0"/>
              <a:t> </a:t>
            </a:r>
            <a:r>
              <a:rPr lang="nl-NL" sz="1300" dirty="0" smtClean="0"/>
              <a:t>niet wordt gevast.</a:t>
            </a:r>
            <a:r>
              <a:rPr lang="nl-NL" sz="1300" baseline="0" dirty="0" smtClean="0"/>
              <a:t> Dit bedrag is</a:t>
            </a:r>
            <a:r>
              <a:rPr lang="nl-NL" sz="1300" dirty="0" smtClean="0"/>
              <a:t> t.b.v. een maaltijd voor een persoon die zich dit financieel niet kan veroorloven. </a:t>
            </a:r>
          </a:p>
          <a:p>
            <a:pPr defTabSz="990478">
              <a:defRPr/>
            </a:pPr>
            <a:r>
              <a:rPr lang="nl-NL" sz="1300" dirty="0" smtClean="0"/>
              <a:t>Per jaar wordt bepaald hoe hoog het bedrag van de Fidyah is,</a:t>
            </a:r>
            <a:r>
              <a:rPr lang="nl-NL" sz="1300" baseline="0" dirty="0" smtClean="0"/>
              <a:t> meestal ligt het bedrag rond de 5 euro per dag.</a:t>
            </a:r>
            <a:endParaRPr lang="nl-NL" sz="1300" dirty="0" smtClean="0"/>
          </a:p>
          <a:p>
            <a:pPr defTabSz="990478">
              <a:defRPr/>
            </a:pPr>
            <a:r>
              <a:rPr lang="nl-NL" sz="1300" dirty="0" smtClean="0"/>
              <a:t>Als men zich de fidyah financieel niet kan veroorloven, dan kan men daarvan</a:t>
            </a:r>
            <a:r>
              <a:rPr lang="nl-NL" sz="1300" baseline="0" dirty="0" smtClean="0"/>
              <a:t> </a:t>
            </a:r>
            <a:r>
              <a:rPr lang="nl-NL" sz="1300" dirty="0" smtClean="0"/>
              <a:t>vrijgesteld worden. De patiënt</a:t>
            </a:r>
            <a:r>
              <a:rPr lang="nl-NL" sz="1300" baseline="0" dirty="0" smtClean="0"/>
              <a:t> kan daarover een imam consulteren.</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807979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Ook als u niet kunt vasten, kunt u nog meedoen aan de ramadan/</a:t>
            </a:r>
            <a:r>
              <a:rPr lang="nl-NL" sz="1300" baseline="0" dirty="0" smtClean="0"/>
              <a:t> </a:t>
            </a:r>
            <a:r>
              <a:rPr lang="nl-NL" sz="1300" dirty="0" smtClean="0"/>
              <a:t>de beloning</a:t>
            </a:r>
            <a:r>
              <a:rPr lang="nl-NL" sz="1300" baseline="0" dirty="0" smtClean="0"/>
              <a:t> van de ramadan krijgen</a:t>
            </a:r>
            <a:r>
              <a:rPr lang="nl-NL" sz="1300" dirty="0" smtClean="0"/>
              <a:t>.</a:t>
            </a:r>
          </a:p>
          <a:p>
            <a:r>
              <a:rPr lang="nl-NL" sz="1300" dirty="0" smtClean="0"/>
              <a:t>Vasten is een belangrijk deel van de ramadan, maar deze bestaat niet alleen uit vasten.</a:t>
            </a:r>
          </a:p>
          <a:p>
            <a:r>
              <a:rPr lang="nl-NL" sz="1300" dirty="0" smtClean="0"/>
              <a:t>Zo staat in de Koran dat de ramadan de maand is waarin de Koran werd neergedaald. </a:t>
            </a:r>
          </a:p>
          <a:p>
            <a:r>
              <a:rPr lang="nl-NL" sz="1300" b="1" i="1" dirty="0" smtClean="0"/>
              <a:t>“Ramadan is de maand waarin de koran werd neergedaald.” </a:t>
            </a:r>
            <a:r>
              <a:rPr lang="nl-NL" sz="1300" b="1" dirty="0" smtClean="0"/>
              <a:t>[al-Baqarah 2:185]</a:t>
            </a:r>
          </a:p>
          <a:p>
            <a:endParaRPr lang="nl-NL" sz="1300" dirty="0" smtClean="0"/>
          </a:p>
          <a:p>
            <a:r>
              <a:rPr lang="nl-NL" sz="1300" dirty="0" smtClean="0"/>
              <a:t>De ramadan staat daarom in het teken van aanbidding en Allah dankbaar zijn.</a:t>
            </a:r>
            <a:endParaRPr lang="nl-NL" sz="1300" b="1" dirty="0" smtClean="0"/>
          </a:p>
          <a:p>
            <a:r>
              <a:rPr lang="nl-NL" sz="1300" dirty="0" smtClean="0"/>
              <a:t>U kunt dit op verschillende manieren doen.</a:t>
            </a:r>
          </a:p>
          <a:p>
            <a:r>
              <a:rPr lang="nl-NL" sz="1300" dirty="0" smtClean="0"/>
              <a:t>U kunt bijvoorbeeld meer Koran lezen of meer bidden.</a:t>
            </a:r>
          </a:p>
          <a:p>
            <a:r>
              <a:rPr lang="nl-NL" sz="1300" dirty="0" smtClean="0"/>
              <a:t>U kunt meer dua (smeekbedes) doen.</a:t>
            </a:r>
          </a:p>
          <a:p>
            <a:r>
              <a:rPr lang="nl-NL" sz="1300" dirty="0" smtClean="0"/>
              <a:t>Of u kunt anderen helpen die vasten, door bijvoorbeeld een iftar voor hen te verzorgen.</a:t>
            </a:r>
          </a:p>
          <a:p>
            <a:r>
              <a:rPr lang="nl-NL" sz="1500" dirty="0" smtClean="0"/>
              <a:t>U kunt natuurlijk ook gezellig mee-eten met uw familie. Het is wel belangrijk dat u goed blijft letten op wat u eet. </a:t>
            </a:r>
          </a:p>
          <a:p>
            <a:r>
              <a:rPr lang="nl-NL" sz="1500" dirty="0" smtClean="0"/>
              <a:t>Zodat uw bloedsuiker niet</a:t>
            </a:r>
            <a:r>
              <a:rPr lang="nl-NL" sz="1500" baseline="0" dirty="0" smtClean="0"/>
              <a:t> te hoog wordt en u niet zwaarder wordt.</a:t>
            </a:r>
            <a:endParaRPr lang="nl-NL" sz="1500" dirty="0" smtClean="0"/>
          </a:p>
          <a:p>
            <a:r>
              <a:rPr lang="nl-NL" sz="15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1" dirty="0" smtClean="0"/>
              <a:t>Informatie voor zorgverlener:</a:t>
            </a:r>
          </a:p>
          <a:p>
            <a:r>
              <a:rPr lang="nl-NL" sz="1500" b="0" dirty="0" smtClean="0"/>
              <a:t>Aanvullende informatie</a:t>
            </a:r>
          </a:p>
          <a:p>
            <a:r>
              <a:rPr lang="nl-NL" sz="1300" dirty="0" smtClean="0"/>
              <a:t>De ramadan is o.a. een maand van aanbidding, bezinning</a:t>
            </a:r>
            <a:r>
              <a:rPr lang="nl-NL" sz="1300" baseline="0" dirty="0" smtClean="0"/>
              <a:t> en </a:t>
            </a:r>
            <a:r>
              <a:rPr lang="nl-NL" sz="1300" dirty="0" smtClean="0"/>
              <a:t>staat in het teken van o.a. zelfreflectie en zelfverbetering. </a:t>
            </a:r>
          </a:p>
          <a:p>
            <a:r>
              <a:rPr lang="nl-NL" sz="1300" b="0" dirty="0" smtClean="0"/>
              <a:t>Zo is uit een belangrijke islamitische bron overgeleverd dat de profeet Mohammed heeft gezegd:</a:t>
            </a:r>
          </a:p>
          <a:p>
            <a:r>
              <a:rPr lang="nl-NL" sz="1300" b="1" dirty="0" smtClean="0"/>
              <a:t>"Whoever does not give up forged speech and evil actions, Allah is not in need of his leaving his food and drink (i.e. Allah will not accept his fasting.)“</a:t>
            </a:r>
            <a:r>
              <a:rPr lang="en-US" sz="1400" b="1" dirty="0" smtClean="0"/>
              <a:t>Sahih al-Bukhari 31/127</a:t>
            </a:r>
          </a:p>
          <a:p>
            <a:endParaRPr lang="en-US" sz="1400" b="1" dirty="0" smtClean="0"/>
          </a:p>
          <a:p>
            <a:pPr rtl="0"/>
            <a:r>
              <a:rPr lang="nl-NL" sz="1300" b="1" dirty="0" smtClean="0"/>
              <a:t>Turks:</a:t>
            </a:r>
          </a:p>
          <a:p>
            <a:pPr rtl="0"/>
            <a:r>
              <a:rPr lang="nl-NL" sz="1300" b="1" dirty="0" smtClean="0"/>
              <a:t>“Yalan konuşmayı bırakmayan, yalanla amel etmekten kaçınmayan kimsenin kendini aç ve susuz bırakmasına Allah’ın ihtiyacı yoktur.”[3] Müslim, Sıyam, 13/81</a:t>
            </a:r>
          </a:p>
          <a:p>
            <a:pPr rtl="0"/>
            <a:endParaRPr lang="nl-NL" sz="1300" b="1" dirty="0" smtClean="0"/>
          </a:p>
          <a:p>
            <a:r>
              <a:rPr lang="nl-NL" sz="1300" dirty="0" smtClean="0"/>
              <a:t>De ramadan kan bij uitstek het moment zijn waarop men de slechtere gewoontes kan afleren en goede gewoontes kan aanleren, zoals stoppen met roken en gezonder eten/ leven. </a:t>
            </a:r>
          </a:p>
          <a:p>
            <a:endParaRPr lang="nl-NL" sz="1300" dirty="0" smtClean="0"/>
          </a:p>
          <a:p>
            <a:endParaRPr lang="nl-NL" sz="14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790333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U krijgt nu belangrijke</a:t>
            </a:r>
            <a:r>
              <a:rPr lang="nl-NL" sz="1300" baseline="0" dirty="0" smtClean="0"/>
              <a:t> informatie voor de ramadan.</a:t>
            </a:r>
            <a:endParaRPr lang="nl-NL" sz="1300" dirty="0"/>
          </a:p>
          <a:p>
            <a:r>
              <a:rPr lang="nl-NL" sz="1300" dirty="0"/>
              <a:t>Deze adviezen zijn belangrijk </a:t>
            </a:r>
            <a:r>
              <a:rPr lang="nl-NL" sz="1300" dirty="0" smtClean="0"/>
              <a:t>voor mensen die vasten tijdens de ramadan.</a:t>
            </a:r>
          </a:p>
          <a:p>
            <a:r>
              <a:rPr lang="nl-NL" sz="1300" dirty="0" smtClean="0"/>
              <a:t>Maar ook voor mensen die niet (meer) vasten.</a:t>
            </a:r>
            <a:endParaRPr lang="nl-NL" sz="1300" dirty="0"/>
          </a:p>
          <a:p>
            <a:r>
              <a:rPr lang="nl-NL" sz="1300" b="0" dirty="0" smtClean="0"/>
              <a:t>Deze</a:t>
            </a:r>
            <a:r>
              <a:rPr lang="nl-NL" sz="1300" b="0" baseline="0" dirty="0" smtClean="0"/>
              <a:t> adviezen</a:t>
            </a:r>
            <a:r>
              <a:rPr lang="nl-NL" sz="1300" b="0" dirty="0" smtClean="0"/>
              <a:t> </a:t>
            </a:r>
            <a:r>
              <a:rPr lang="nl-NL" sz="1300" b="0" dirty="0"/>
              <a:t>kunnen </a:t>
            </a:r>
            <a:r>
              <a:rPr lang="nl-NL" sz="1300" b="0" dirty="0" smtClean="0"/>
              <a:t>u ook </a:t>
            </a:r>
            <a:r>
              <a:rPr lang="nl-NL" sz="1300" b="0" dirty="0"/>
              <a:t>helpen om ook na de ramadan gezonder </a:t>
            </a:r>
            <a:r>
              <a:rPr lang="nl-NL" sz="1300" b="0" dirty="0" smtClean="0"/>
              <a:t>te leven</a:t>
            </a:r>
            <a:r>
              <a:rPr lang="nl-NL" sz="1300" b="0" baseline="0" dirty="0" smtClean="0"/>
              <a:t> </a:t>
            </a:r>
            <a:r>
              <a:rPr lang="nl-NL" sz="1300" b="0" dirty="0" smtClean="0"/>
              <a:t>met diabetes.</a:t>
            </a:r>
            <a:endParaRPr lang="nl-NL" sz="1300" b="0" dirty="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388105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a:t>Als u zich </a:t>
            </a:r>
            <a:r>
              <a:rPr lang="nl-NL" sz="1300" dirty="0" smtClean="0"/>
              <a:t>ziek voelt tijdens </a:t>
            </a:r>
            <a:r>
              <a:rPr lang="nl-NL" sz="1300" dirty="0"/>
              <a:t>het </a:t>
            </a:r>
            <a:r>
              <a:rPr lang="nl-NL" sz="1300" dirty="0" smtClean="0"/>
              <a:t>vasten, dan </a:t>
            </a:r>
            <a:r>
              <a:rPr lang="nl-NL" sz="1300" dirty="0"/>
              <a:t>is het belangrijk dat u direct stopt met vasten.</a:t>
            </a:r>
          </a:p>
          <a:p>
            <a:r>
              <a:rPr lang="nl-NL" sz="1300" dirty="0"/>
              <a:t>U kunt dan een te hoge of een te lage bloedsuiker hebben.</a:t>
            </a:r>
          </a:p>
          <a:p>
            <a:r>
              <a:rPr lang="nl-NL" sz="1300" dirty="0" smtClean="0"/>
              <a:t>Doorgaan met vasten</a:t>
            </a:r>
            <a:r>
              <a:rPr lang="nl-NL" sz="1300" baseline="0" dirty="0" smtClean="0"/>
              <a:t> </a:t>
            </a:r>
            <a:r>
              <a:rPr lang="nl-NL" sz="1300" dirty="0" smtClean="0"/>
              <a:t>kan </a:t>
            </a:r>
            <a:r>
              <a:rPr lang="nl-NL" sz="1300" dirty="0"/>
              <a:t>gevaarlijk zijn.</a:t>
            </a:r>
          </a:p>
          <a:p>
            <a:endParaRPr lang="nl-NL" sz="1300" dirty="0"/>
          </a:p>
          <a:p>
            <a:endParaRPr lang="nl-NL" sz="1300" dirty="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11745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lgn="l">
              <a:buSzPct val="100000"/>
              <a:buNone/>
            </a:pPr>
            <a:r>
              <a:rPr lang="en-GB" sz="1300" dirty="0" smtClean="0">
                <a:latin typeface="AXtGIHaneLight"/>
                <a:cs typeface="AXtGIHaneLight"/>
              </a:rPr>
              <a:t>Meet uw bloedsuiker als u zich ziek voelt.</a:t>
            </a:r>
          </a:p>
          <a:p>
            <a:pPr lvl="0" algn="l">
              <a:buSzPct val="100000"/>
              <a:buNone/>
            </a:pPr>
            <a:r>
              <a:rPr lang="en-GB" sz="1300" dirty="0" smtClean="0">
                <a:latin typeface="AXtGIHaneLight"/>
                <a:cs typeface="AXtGIHaneLight"/>
              </a:rPr>
              <a:t>Of als uw praktijkondersteuner</a:t>
            </a:r>
            <a:r>
              <a:rPr lang="en-GB" sz="1300" baseline="0" dirty="0" smtClean="0">
                <a:latin typeface="AXtGIHaneLight"/>
                <a:cs typeface="AXtGIHaneLight"/>
              </a:rPr>
              <a:t> of huisarts u heeft geadviseerd om tijdens de ramadan uw bloedsuiker te meten.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Deze zal u dan vertellen hoe u dit het beste kunt doen.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b="0" dirty="0" smtClean="0">
                <a:latin typeface="AXtGIHaneLight"/>
                <a:cs typeface="AXtGIHaneLight"/>
              </a:rPr>
              <a:t>Het meten van uw bloedsuiker verbreekt het vasten niet.</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Heeft u thuis geen bloedsuiker dan is het belangrijk dat u de dokter belt als u zich niet</a:t>
            </a:r>
            <a:r>
              <a:rPr lang="en-GB" sz="1300" baseline="0" dirty="0" smtClean="0">
                <a:latin typeface="AXtGIHaneLight"/>
                <a:cs typeface="AXtGIHaneLight"/>
              </a:rPr>
              <a:t> goed</a:t>
            </a:r>
            <a:r>
              <a:rPr lang="en-GB" sz="1300" dirty="0" smtClean="0">
                <a:latin typeface="AXtGIHaneLight"/>
                <a:cs typeface="AXtGIHaneLight"/>
              </a:rPr>
              <a:t> voelt.  </a:t>
            </a:r>
          </a:p>
          <a:p>
            <a:pPr lvl="0" algn="l">
              <a:buSzPct val="100000"/>
              <a:buNone/>
            </a:pPr>
            <a:endParaRPr lang="en-GB" sz="1300" baseline="0" dirty="0" smtClean="0">
              <a:latin typeface="AXtGIHaneLight"/>
              <a:cs typeface="AXtGIHaneLight"/>
            </a:endParaRPr>
          </a:p>
          <a:p>
            <a:endParaRPr lang="nl-NL" sz="1300" dirty="0" smtClean="0"/>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08737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buSzPct val="100000"/>
              <a:buNone/>
            </a:pPr>
            <a:r>
              <a:rPr lang="en-GB" sz="1300" dirty="0" smtClean="0">
                <a:cs typeface="AXtGIHaneLight"/>
              </a:rPr>
              <a:t>Ook tijdens de</a:t>
            </a:r>
            <a:r>
              <a:rPr lang="en-GB" sz="1300" baseline="0" dirty="0" smtClean="0">
                <a:cs typeface="AXtGIHaneLight"/>
              </a:rPr>
              <a:t> ramadan is het belangrijk om elke dag te bewegen.</a:t>
            </a:r>
          </a:p>
          <a:p>
            <a:pPr algn="l">
              <a:buSzPct val="100000"/>
              <a:buNone/>
            </a:pPr>
            <a:r>
              <a:rPr lang="en-GB" sz="1300" baseline="0" dirty="0" smtClean="0">
                <a:cs typeface="AXtGIHaneLight"/>
              </a:rPr>
              <a:t>U kunt bijvoorbeeld een half uur wandelen of fietsen.</a:t>
            </a:r>
          </a:p>
          <a:p>
            <a:pPr algn="l">
              <a:buSzPct val="100000"/>
              <a:buNone/>
            </a:pPr>
            <a:r>
              <a:rPr lang="en-GB" sz="1300" baseline="0" dirty="0" smtClean="0">
                <a:cs typeface="AXtGIHaneLight"/>
              </a:rPr>
              <a:t>Doe tijdens het vasten geen zware sport, zoals hardlopen of fitnessen.</a:t>
            </a:r>
          </a:p>
          <a:p>
            <a:pPr algn="l">
              <a:buSzPct val="100000"/>
              <a:buNone/>
            </a:pPr>
            <a:r>
              <a:rPr lang="en-GB" sz="1300" baseline="0" dirty="0" smtClean="0">
                <a:cs typeface="AXtGIHaneLight"/>
              </a:rPr>
              <a:t>Hierdoor kan uw bloedsuiker te laag worden.</a:t>
            </a:r>
          </a:p>
          <a:p>
            <a:pPr algn="l">
              <a:buSzPct val="100000"/>
              <a:buNone/>
            </a:pPr>
            <a:r>
              <a:rPr lang="en-GB" sz="1300" baseline="0" dirty="0" smtClean="0">
                <a:cs typeface="AXtGIHaneLight"/>
              </a:rPr>
              <a:t>Als u gewend bent om te sporten, dan kunt u dat het beste na de iftar doen.</a:t>
            </a:r>
          </a:p>
          <a:p>
            <a:pPr algn="l">
              <a:buSzPct val="100000"/>
              <a:buNone/>
            </a:pPr>
            <a:r>
              <a:rPr lang="en-GB" sz="1300" baseline="0" dirty="0" smtClean="0">
                <a:cs typeface="AXtGIHaneLight"/>
              </a:rPr>
              <a:t>Als u het Taraweeh gebed (= extra </a:t>
            </a:r>
            <a:r>
              <a:rPr lang="en-GB" sz="1300" baseline="0" dirty="0" err="1" smtClean="0">
                <a:cs typeface="AXtGIHaneLight"/>
              </a:rPr>
              <a:t>avond</a:t>
            </a:r>
            <a:r>
              <a:rPr lang="en-GB" sz="1300" baseline="0" dirty="0" smtClean="0">
                <a:cs typeface="AXtGIHaneLight"/>
              </a:rPr>
              <a:t>/</a:t>
            </a:r>
            <a:r>
              <a:rPr lang="en-GB" sz="1300" baseline="0" dirty="0" err="1" smtClean="0">
                <a:cs typeface="AXtGIHaneLight"/>
              </a:rPr>
              <a:t>nachtgebed</a:t>
            </a:r>
            <a:r>
              <a:rPr lang="en-GB" sz="1300" baseline="0" dirty="0" smtClean="0">
                <a:cs typeface="AXtGIHaneLight"/>
              </a:rPr>
              <a:t> </a:t>
            </a:r>
            <a:r>
              <a:rPr lang="en-GB" sz="1300" baseline="0" dirty="0" smtClean="0">
                <a:cs typeface="AXtGIHaneLight"/>
              </a:rPr>
              <a:t>tjidens de ramadan) in de moskee doet, dan is het goed om een dadel mee te nemen en een flesje water zodat u iedere keer een beetje water kunt drinken.</a:t>
            </a:r>
            <a:endParaRPr lang="en-GB" sz="1300" dirty="0" smtClean="0">
              <a:cs typeface="AXtGIHaneLight"/>
            </a:endParaRPr>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23858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u="none" kern="1200" dirty="0" smtClean="0">
                <a:solidFill>
                  <a:schemeClr val="tx1"/>
                </a:solidFill>
                <a:effectLst/>
                <a:latin typeface="Univers 45 Light" charset="0"/>
                <a:ea typeface="+mn-ea"/>
                <a:cs typeface="+mn-cs"/>
              </a:rPr>
              <a:t>Gebruikt u medicijnen en wilt u vasten tijdens de ramadan?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dirty="0" smtClean="0">
                <a:solidFill>
                  <a:schemeClr val="tx1"/>
                </a:solidFill>
                <a:effectLst/>
                <a:latin typeface="Univers 45 Light" charset="0"/>
                <a:ea typeface="+mn-ea"/>
                <a:cs typeface="+mn-cs"/>
              </a:rPr>
              <a:t>Vraag</a:t>
            </a:r>
            <a:r>
              <a:rPr lang="nl-NL" sz="1200" b="0" u="none" kern="1200" baseline="0" dirty="0" smtClean="0">
                <a:solidFill>
                  <a:schemeClr val="tx1"/>
                </a:solidFill>
                <a:effectLst/>
                <a:latin typeface="Univers 45 Light" charset="0"/>
                <a:ea typeface="+mn-ea"/>
                <a:cs typeface="+mn-cs"/>
              </a:rPr>
              <a:t> </a:t>
            </a:r>
            <a:r>
              <a:rPr lang="nl-NL" sz="1200" b="0" u="none" kern="1200" dirty="0" smtClean="0">
                <a:solidFill>
                  <a:schemeClr val="tx1"/>
                </a:solidFill>
                <a:effectLst/>
                <a:latin typeface="Univers 45 Light" charset="0"/>
                <a:ea typeface="+mn-ea"/>
                <a:cs typeface="+mn-cs"/>
              </a:rPr>
              <a:t>uw huisarts of apotheker om advies.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dirty="0" smtClean="0">
                <a:solidFill>
                  <a:schemeClr val="tx1"/>
                </a:solidFill>
                <a:effectLst/>
                <a:latin typeface="Univers 45 Light" charset="0"/>
                <a:ea typeface="+mn-ea"/>
                <a:cs typeface="+mn-cs"/>
              </a:rPr>
              <a:t>Zij kunnen u</a:t>
            </a:r>
            <a:r>
              <a:rPr lang="nl-NL" sz="1200" b="0" u="none" kern="1200" baseline="0" dirty="0" smtClean="0">
                <a:solidFill>
                  <a:schemeClr val="tx1"/>
                </a:solidFill>
                <a:effectLst/>
                <a:latin typeface="Univers 45 Light" charset="0"/>
                <a:ea typeface="+mn-ea"/>
                <a:cs typeface="+mn-cs"/>
              </a:rPr>
              <a:t> advies geven over hoe u uw diabetes medicijnen kunt gebruiken tijdens ramadan.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baseline="0" dirty="0" smtClean="0">
                <a:solidFill>
                  <a:schemeClr val="tx1"/>
                </a:solidFill>
                <a:effectLst/>
                <a:latin typeface="Univers 45 Light" charset="0"/>
                <a:ea typeface="+mn-ea"/>
                <a:cs typeface="+mn-cs"/>
              </a:rPr>
              <a:t>Zij kunnen u ook advies geven over hoe u bijvoorbeeld medicijnen voor uw hart, hoge bloeddruk of schildklier tijdens de ramadan kunt gebruiken.</a:t>
            </a:r>
            <a:endParaRPr lang="nl-NL" sz="1200" b="0" u="none" kern="1200" dirty="0" smtClean="0">
              <a:solidFill>
                <a:schemeClr val="tx1"/>
              </a:solidFill>
              <a:effectLst/>
              <a:latin typeface="Univers 45 Light" charset="0"/>
              <a:ea typeface="+mn-ea"/>
              <a:cs typeface="+mn-cs"/>
            </a:endParaRPr>
          </a:p>
          <a:p>
            <a:r>
              <a:rPr lang="nl-NL" b="0" u="none" dirty="0" smtClean="0"/>
              <a:t>Verander of stop nooit zelf uw medicijnen.</a:t>
            </a:r>
          </a:p>
          <a:p>
            <a:r>
              <a:rPr lang="nl-NL" b="0" u="none" dirty="0" smtClean="0"/>
              <a:t>Dit</a:t>
            </a:r>
            <a:r>
              <a:rPr lang="nl-NL" b="0" u="none" baseline="0" dirty="0" smtClean="0"/>
              <a:t> kan erg gevaarlijk zijn.</a:t>
            </a:r>
          </a:p>
          <a:p>
            <a:endParaRPr lang="nl-NL" b="1" u="sng" baseline="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18758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We gaan het nu hebben over voeding tijdens de ramadan.</a:t>
            </a:r>
          </a:p>
          <a:p>
            <a:r>
              <a:rPr lang="nl-NL" sz="1300" dirty="0" smtClean="0"/>
              <a:t>Deze</a:t>
            </a:r>
            <a:r>
              <a:rPr lang="nl-NL" sz="1300" baseline="0" dirty="0" smtClean="0"/>
              <a:t> adviezen zijn ook belangrijk voor na de ramadan. Dus belangrijk voor het hele jaar.</a:t>
            </a: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024431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dirty="0" smtClean="0"/>
              <a:t>We zien hier een voorbeeld van eten dat vaak tijdens de ramadan worden gemaakt, zoals jullie weten chebakia</a:t>
            </a:r>
            <a:r>
              <a:rPr lang="nl-NL" b="0" baseline="0" dirty="0" smtClean="0"/>
              <a:t> (Marokkaanse honingkoekjes), harira (soep), bagrir </a:t>
            </a:r>
            <a:r>
              <a:rPr lang="nl-NL" b="0" baseline="0" dirty="0" smtClean="0"/>
              <a:t>en msemen (Marokkaanse </a:t>
            </a:r>
            <a:r>
              <a:rPr lang="nl-NL" b="0" baseline="0" dirty="0" smtClean="0"/>
              <a:t>pannenkoek).</a:t>
            </a:r>
          </a:p>
          <a:p>
            <a:r>
              <a:rPr lang="nl-NL" b="0" baseline="0" dirty="0" smtClean="0"/>
              <a:t>Dit is erg lekker, maar niet allemaal gezond.</a:t>
            </a:r>
          </a:p>
          <a:p>
            <a:r>
              <a:rPr lang="nl-NL" baseline="0" dirty="0" smtClean="0"/>
              <a:t>U kunt bijvoorbeeld tijdens de iftar één dadel en een klein stukje chebakia bij de harira eten. </a:t>
            </a:r>
          </a:p>
          <a:p>
            <a:r>
              <a:rPr lang="nl-NL" baseline="0" dirty="0" smtClean="0"/>
              <a:t>Daarnaast kunt u één deeghapje kiezen, bijvoorbeeld 1 bagrir óf 1 melwi/ msemen óf een loempia of bladerdeeg. </a:t>
            </a:r>
          </a:p>
          <a:p>
            <a:r>
              <a:rPr lang="nl-NL" baseline="0" dirty="0" smtClean="0"/>
              <a:t>Belangrijk is dat u hier maar eentje van eet, omdat er ook suiker in deegwaren zit.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a:t>
            </a:r>
            <a:r>
              <a:rPr lang="nl-NL" sz="1200" b="1" dirty="0" smtClean="0"/>
              <a:t>voor zorgverlener:</a:t>
            </a:r>
          </a:p>
          <a:p>
            <a:r>
              <a:rPr lang="nl-NL" b="0" dirty="0" smtClean="0"/>
              <a:t>Voorbeeld van een “iftartafel” uit de Marokkaanse</a:t>
            </a:r>
            <a:r>
              <a:rPr lang="nl-NL" b="0" baseline="0" dirty="0" smtClean="0"/>
              <a:t> keuken.</a:t>
            </a:r>
          </a:p>
          <a:p>
            <a:r>
              <a:rPr lang="nl-NL" baseline="0" dirty="0" smtClean="0"/>
              <a:t>Voor de interactie kunt u de groep/ patiënt vragen:</a:t>
            </a:r>
          </a:p>
          <a:p>
            <a:r>
              <a:rPr lang="nl-NL" b="0" baseline="0" dirty="0" smtClean="0"/>
              <a:t>Is dit eten gezond?</a:t>
            </a:r>
          </a:p>
          <a:p>
            <a:r>
              <a:rPr lang="nl-NL" b="0" baseline="0" dirty="0" smtClean="0"/>
              <a:t>Wat zou u hiervan eten tijdens de ramadan/ iftar?</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272442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dirty="0" smtClean="0"/>
              <a:t>We zien hier een voorbeeld van eten dat vaak tijdens de ramadan worden gegeten, zoals brood, bulgur</a:t>
            </a:r>
            <a:r>
              <a:rPr lang="nl-NL" b="0" baseline="0" dirty="0" smtClean="0"/>
              <a:t> en </a:t>
            </a:r>
            <a:r>
              <a:rPr lang="nl-NL" b="0" dirty="0" smtClean="0"/>
              <a:t>baklava (Turkse</a:t>
            </a:r>
            <a:r>
              <a:rPr lang="nl-NL" b="0" baseline="0" dirty="0" smtClean="0"/>
              <a:t> honing/suikerkoekjes)</a:t>
            </a:r>
            <a:r>
              <a:rPr lang="nl-NL" b="0" dirty="0" smtClean="0"/>
              <a:t>.</a:t>
            </a:r>
            <a:endParaRPr lang="nl-NL" b="0" baseline="0" dirty="0" smtClean="0"/>
          </a:p>
          <a:p>
            <a:r>
              <a:rPr lang="nl-NL" b="0" baseline="0" dirty="0" smtClean="0"/>
              <a:t>Dit is erg lekker, maar niet allemaal gezond.</a:t>
            </a:r>
          </a:p>
          <a:p>
            <a:r>
              <a:rPr lang="nl-NL" b="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b="0" dirty="0" smtClean="0"/>
              <a:t>Voorbeeld van een “iftartafel” uit de Turkse</a:t>
            </a:r>
            <a:r>
              <a:rPr lang="nl-NL" b="0" baseline="0" dirty="0" smtClean="0"/>
              <a:t> keuken.</a:t>
            </a:r>
          </a:p>
          <a:p>
            <a:r>
              <a:rPr lang="nl-NL" b="0" baseline="0" dirty="0" smtClean="0"/>
              <a:t>Voor de interactie kunt u de groep/ patiënt vragen:</a:t>
            </a:r>
          </a:p>
          <a:p>
            <a:r>
              <a:rPr lang="nl-NL" b="0" baseline="0" dirty="0" smtClean="0"/>
              <a:t>Is dit eten gezond?</a:t>
            </a:r>
          </a:p>
          <a:p>
            <a:r>
              <a:rPr lang="nl-NL" b="0" baseline="0" dirty="0" smtClean="0"/>
              <a:t>Wat zou u hiervan eten tijdens de ramadan/ iftar?</a:t>
            </a:r>
          </a:p>
          <a:p>
            <a:endParaRPr lang="nl-NL" b="1"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1871505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b="0" dirty="0" smtClean="0"/>
              <a:t>Het eerste advies is om tijdens de iftar niet te veel te eten.</a:t>
            </a:r>
            <a:r>
              <a:rPr lang="nl-NL" sz="1300" b="0" baseline="0" dirty="0" smtClean="0"/>
              <a:t> Dus niet</a:t>
            </a:r>
            <a:r>
              <a:rPr lang="nl-NL" sz="1300" b="0" dirty="0" smtClean="0"/>
              <a:t> eten tot</a:t>
            </a:r>
            <a:r>
              <a:rPr lang="nl-NL" sz="1300" b="0" baseline="0" dirty="0" smtClean="0"/>
              <a:t> </a:t>
            </a:r>
            <a:r>
              <a:rPr lang="nl-NL" sz="1300" b="0" dirty="0" smtClean="0"/>
              <a:t>u helemaal vol zit (verzadigd bent).</a:t>
            </a:r>
          </a:p>
          <a:p>
            <a:r>
              <a:rPr lang="nl-NL" sz="1300" b="0" dirty="0" smtClean="0"/>
              <a:t>Dit advies heeft ook de profeet Mohammed gegeven.</a:t>
            </a:r>
          </a:p>
          <a:p>
            <a:r>
              <a:rPr lang="nl-NL" sz="1300" b="0" dirty="0" smtClean="0"/>
              <a:t>Zoals we op de foto</a:t>
            </a:r>
            <a:r>
              <a:rPr lang="nl-NL" sz="1300" b="0" baseline="0" dirty="0" smtClean="0"/>
              <a:t> zien is 1/3 van de maag bedoeld voor eten, 1/3 voor water en 1/3 deel van de maag blijft vrij om gemakkelijk te kunnen ademen.</a:t>
            </a:r>
          </a:p>
          <a:p>
            <a:endParaRPr lang="nl-NL" sz="1300" dirty="0" smtClean="0"/>
          </a:p>
          <a:p>
            <a:r>
              <a:rPr lang="nl-NL" sz="1300" baseline="0" dirty="0" smtClean="0"/>
              <a:t>Overlevering van de profeet Mohammed (hadith):</a:t>
            </a:r>
            <a:endParaRPr lang="nl-NL" sz="1300" dirty="0"/>
          </a:p>
          <a:p>
            <a:r>
              <a:rPr lang="nl-NL" sz="1300" b="1" i="1" dirty="0" smtClean="0"/>
              <a:t>“…maar als hij meer moet eten, laat hem dan één derde (van zijn maag) met zijn voedsel vullen, één derde met zijn drinken en laat hem één derde leeg laten om gemakkelijk te kunnen ademen”[Tirmidhi</a:t>
            </a:r>
            <a:r>
              <a:rPr lang="nl-NL" sz="1300" i="1" dirty="0" smtClean="0"/>
              <a:t>].</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4486410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eaLnBrk="0" fontAlgn="base" hangingPunct="0"/>
            <a:r>
              <a:rPr lang="nl-NL" sz="1300" dirty="0" smtClean="0"/>
              <a:t>In het groene vak ziet u een voorbeeld van een gezonde maaltijd. Deze</a:t>
            </a:r>
            <a:r>
              <a:rPr lang="nl-NL" sz="1300" baseline="0" dirty="0" smtClean="0"/>
              <a:t> bestaat uit</a:t>
            </a:r>
            <a:r>
              <a:rPr lang="nl-NL" sz="1300" dirty="0" smtClean="0"/>
              <a:t>:</a:t>
            </a:r>
            <a:r>
              <a:rPr lang="nl-NL" sz="1300" baseline="0" dirty="0" smtClean="0"/>
              <a:t> </a:t>
            </a:r>
            <a:r>
              <a:rPr lang="nl-NL" sz="1300" dirty="0" smtClean="0"/>
              <a:t>veel groenten, extra rauwe groenten (salade), 1 stuk kip (1 portie vis of mager vlees is ook goed) en weinig rijst. </a:t>
            </a:r>
          </a:p>
          <a:p>
            <a:pPr eaLnBrk="0" fontAlgn="base" hangingPunct="0"/>
            <a:r>
              <a:rPr lang="nl-NL" sz="1300" dirty="0" smtClean="0"/>
              <a:t>Gebruik een kleine portie zetmeel zoals rijst of pasta of bulgur, bij voorkeur in volkoren/bruine vorm.</a:t>
            </a:r>
          </a:p>
          <a:p>
            <a:pPr eaLnBrk="0" fontAlgn="base" hangingPunct="0"/>
            <a:r>
              <a:rPr lang="nl-NL" sz="1300" dirty="0" smtClean="0"/>
              <a:t>In het rode vak ziet u een maaltijd die u beter niet kunt eten.</a:t>
            </a:r>
            <a:r>
              <a:rPr lang="nl-NL" sz="1300" baseline="0" dirty="0" smtClean="0"/>
              <a:t> Deze maaltijd bestaat uit</a:t>
            </a:r>
            <a:r>
              <a:rPr lang="nl-NL" sz="1300" dirty="0" smtClean="0"/>
              <a:t>: heel weinig groenten, en juist veel rijst, er wordt zelfs een tweede keer opgeschept. </a:t>
            </a:r>
          </a:p>
          <a:p>
            <a:pPr eaLnBrk="0" fontAlgn="base" hangingPunct="0"/>
            <a:r>
              <a:rPr lang="nl-NL" sz="1300" dirty="0" smtClean="0"/>
              <a:t>Het is ook niet goed om er brood bij te eten: kies óf voor rijst, pasta of bulgur, óf voor brood, dus maar één keer. </a:t>
            </a: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416804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eaLnBrk="0" fontAlgn="base" hangingPunct="0"/>
            <a:r>
              <a:rPr lang="nl-NL" sz="1200" dirty="0" smtClean="0"/>
              <a:t>Zoals we eerder hebben gezegd, is het belangrijk om niet veel</a:t>
            </a:r>
            <a:r>
              <a:rPr lang="nl-NL" sz="1200" baseline="0" dirty="0" smtClean="0"/>
              <a:t> te eten.</a:t>
            </a:r>
            <a:endParaRPr lang="nl-NL" sz="1200" dirty="0" smtClean="0"/>
          </a:p>
          <a:p>
            <a:pPr eaLnBrk="0" fontAlgn="base" hangingPunct="0"/>
            <a:r>
              <a:rPr lang="nl-NL" sz="1200" dirty="0" smtClean="0"/>
              <a:t>Op</a:t>
            </a:r>
            <a:r>
              <a:rPr lang="nl-NL" sz="1200" baseline="0" dirty="0" smtClean="0"/>
              <a:t> dit plaatje </a:t>
            </a:r>
            <a:r>
              <a:rPr lang="nl-NL" sz="1200" dirty="0" smtClean="0"/>
              <a:t>ziet u in de groene vakken de goede hoeveelheden. In de rode vakken zijn de hoeveelheden te groot. </a:t>
            </a:r>
          </a:p>
          <a:p>
            <a:pPr eaLnBrk="0" fontAlgn="base" hangingPunct="0"/>
            <a:r>
              <a:rPr lang="nl-NL" sz="1200" dirty="0" smtClean="0"/>
              <a:t>Als u bijvoorbeeld rijst,</a:t>
            </a:r>
            <a:r>
              <a:rPr lang="nl-NL" sz="1200" baseline="0" dirty="0" smtClean="0"/>
              <a:t> pasta of bulgur wilt eten, neemt er dan niet te veel van. </a:t>
            </a:r>
            <a:r>
              <a:rPr lang="nl-NL" sz="1200" dirty="0" smtClean="0"/>
              <a:t>De hoeveelheid in het rode vak is te groot. </a:t>
            </a:r>
          </a:p>
          <a:p>
            <a:pPr eaLnBrk="0" fontAlgn="base" hangingPunct="0"/>
            <a:r>
              <a:rPr lang="nl-NL" sz="1200" baseline="0" dirty="0" smtClean="0"/>
              <a:t>Ook kunt u het beste kiezen voor zilvervliesrijst of volkoren bulgur of pasta.</a:t>
            </a:r>
            <a:endParaRPr lang="nl-NL" sz="1200" dirty="0" smtClean="0"/>
          </a:p>
          <a:p>
            <a:pPr eaLnBrk="0" fontAlgn="base" hangingPunct="0"/>
            <a:r>
              <a:rPr lang="nl-NL" sz="1200" dirty="0" smtClean="0"/>
              <a:t>Neem 1 dadel per dag in plaats van meer dadels.</a:t>
            </a:r>
            <a:r>
              <a:rPr lang="nl-NL" sz="1200" baseline="0" dirty="0" smtClean="0"/>
              <a:t> Maximaal 3 dadels per dag.</a:t>
            </a:r>
            <a:endParaRPr lang="nl-NL" sz="1200" dirty="0" smtClean="0"/>
          </a:p>
          <a:p>
            <a:pPr eaLnBrk="0" fontAlgn="base" hangingPunct="0"/>
            <a:r>
              <a:rPr lang="nl-NL" sz="1200" dirty="0" smtClean="0"/>
              <a:t>Als</a:t>
            </a:r>
            <a:r>
              <a:rPr lang="nl-NL" sz="1200" baseline="0" dirty="0" smtClean="0"/>
              <a:t> u chebakia, baklava of andere zoetigheden wilt eten, neem dan niet meer dan één per dag.</a:t>
            </a:r>
            <a:endParaRPr lang="nl-NL" sz="120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0889531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 zien hier een bord in 3</a:t>
            </a:r>
            <a:r>
              <a:rPr lang="nl-NL" baseline="0" dirty="0" smtClean="0"/>
              <a:t> stukjes verdeeld.</a:t>
            </a:r>
          </a:p>
          <a:p>
            <a:r>
              <a:rPr lang="nl-NL" baseline="0" dirty="0" smtClean="0"/>
              <a:t>Het groene stuk is voor groente. Dat is dus de helft van het bord. U kunt deze vullen met verschillende soorten groenten.</a:t>
            </a:r>
          </a:p>
          <a:p>
            <a:r>
              <a:rPr lang="nl-NL" baseline="0" dirty="0" smtClean="0"/>
              <a:t>Een kwart van het bord is bedoeld voor bijvoorbeeld rijst OF brood OF aardappelen OF peulvruchten. En bij voorkeur in volkoren/ bruine vorm. </a:t>
            </a:r>
          </a:p>
          <a:p>
            <a:r>
              <a:rPr lang="nl-NL" baseline="0" dirty="0" smtClean="0"/>
              <a:t>En een kwart van het bord met kip, magere vlees of vis.</a:t>
            </a:r>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611865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 Tijdens de ramadan is het belangrijk dat u het eten goed verdeeld</a:t>
            </a:r>
            <a:r>
              <a:rPr lang="nl-NL" sz="1300" baseline="0" dirty="0" smtClean="0"/>
              <a:t> over de tijd tussen de iftar en suhoor. </a:t>
            </a:r>
          </a:p>
          <a:p>
            <a:r>
              <a:rPr lang="nl-NL" sz="1300" dirty="0" smtClean="0"/>
              <a:t>U kunt bij</a:t>
            </a:r>
            <a:r>
              <a:rPr lang="nl-NL" sz="1300" baseline="0" dirty="0" smtClean="0"/>
              <a:t> de iftar bijvoorbeeld beginnen met </a:t>
            </a:r>
            <a:r>
              <a:rPr lang="nl-NL" sz="1300" dirty="0" smtClean="0"/>
              <a:t>1 dadel en 1 kom soep, eventueel met 1 sneetje of stukje volkorenbrood.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bij voorkeur geen soep die dik gebonden is met bloem, meel of andere zetmeelproducten.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Tip: is de soep dik gebonden? Neem dan geen zetmeelgerecht zoals brood of pannenkoek.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U kunt kiezen uit één deeghapje, bijvoorbeeld</a:t>
            </a:r>
            <a:r>
              <a:rPr lang="nl-NL" sz="1300" baseline="0" dirty="0" smtClean="0"/>
              <a:t> </a:t>
            </a:r>
            <a:r>
              <a:rPr lang="nl-NL" sz="1300" dirty="0" smtClean="0"/>
              <a:t>1 bagrir of msemen (Marokkaanse pannenkoek)</a:t>
            </a:r>
            <a:r>
              <a:rPr lang="nl-NL" sz="1300" baseline="0" dirty="0" smtClean="0"/>
              <a:t> of 1</a:t>
            </a:r>
            <a:r>
              <a:rPr lang="nl-NL" sz="1300" dirty="0" smtClean="0"/>
              <a:t> gevulde bladerdeeg of</a:t>
            </a:r>
            <a:r>
              <a:rPr lang="nl-NL" sz="1300" baseline="0" dirty="0" smtClean="0"/>
              <a:t> 1 </a:t>
            </a:r>
            <a:r>
              <a:rPr lang="nl-NL" sz="1300" dirty="0" smtClean="0"/>
              <a:t>loempia</a:t>
            </a:r>
            <a:r>
              <a:rPr lang="nl-NL" sz="1300" baseline="0" dirty="0" smtClean="0"/>
              <a:t> of 1 (Turkse) </a:t>
            </a:r>
            <a:r>
              <a:rPr lang="nl-NL" sz="1300" baseline="0" dirty="0" smtClean="0"/>
              <a:t>pizza.</a:t>
            </a:r>
            <a:endParaRPr lang="nl-NL" sz="1300" dirty="0" smtClean="0"/>
          </a:p>
          <a:p>
            <a:r>
              <a:rPr lang="nl-NL" sz="1300" dirty="0" smtClean="0"/>
              <a:t>Daarna is het belangrijk om een “gewone” maaltijd te eten.</a:t>
            </a:r>
            <a:r>
              <a:rPr lang="nl-NL" sz="1300" baseline="0" dirty="0" smtClean="0"/>
              <a:t> Deze bestaat uit één</a:t>
            </a:r>
            <a:r>
              <a:rPr lang="nl-NL" sz="1300" dirty="0" smtClean="0"/>
              <a:t> bord met veel groente en bijvoorbeeld een beetje rijst, bulgur</a:t>
            </a:r>
            <a:r>
              <a:rPr lang="nl-NL" sz="1300" baseline="0" dirty="0" smtClean="0"/>
              <a:t> of aardappelen en een stuk vlees, kip of vis, zoals we net hebben besproken </a:t>
            </a:r>
            <a:r>
              <a:rPr lang="nl-NL" sz="1300" b="1" baseline="0" dirty="0" smtClean="0"/>
              <a:t>(ZIE DIA 55). </a:t>
            </a:r>
          </a:p>
          <a:p>
            <a:r>
              <a:rPr lang="nl-NL" sz="1300" dirty="0" smtClean="0"/>
              <a:t>Kies bij voorkeur voor de volkoren/bruine vorm. Neem geen brood samen met bulgur of pasta. </a:t>
            </a:r>
          </a:p>
          <a:p>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 Na de Taraweeh (extra</a:t>
            </a:r>
            <a:r>
              <a:rPr lang="nl-NL" sz="1300" baseline="0" dirty="0" smtClean="0"/>
              <a:t> avondgebeden tijdens de ramadan)</a:t>
            </a:r>
            <a:r>
              <a:rPr lang="nl-NL" sz="1300" dirty="0" smtClean="0"/>
              <a:t> kunt u uit 1 of meer van de volgende voorbeelden kiezen: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1 stuk fruit, 1 lepel ongezouten noten, 1 volkoren cracker met kaas, 1 schaaltje met tomaten, komkommer en sla of eventueel 1 deeghapje gevuld met kaas of kip.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r>
              <a:rPr lang="nl-NL" sz="1600" dirty="0" smtClean="0"/>
              <a:t>- Het </a:t>
            </a:r>
            <a:r>
              <a:rPr lang="nl-NL" sz="1400" baseline="0" dirty="0" smtClean="0"/>
              <a:t>is erg belangrijk dat u ook bij de suhoor eet! </a:t>
            </a:r>
          </a:p>
          <a:p>
            <a:r>
              <a:rPr lang="nl-NL" sz="1400" baseline="0" dirty="0" smtClean="0"/>
              <a:t>Als u dit niet doet, dan kunt u overdag sneller een lage bloedsuiker krijgen.</a:t>
            </a:r>
          </a:p>
          <a:p>
            <a:r>
              <a:rPr lang="nl-NL" sz="1400" baseline="0" dirty="0" smtClean="0"/>
              <a:t>U kunt bijvoorbeeld 2 sneetjes volkorenbrood eten met een beetje olijfolie of kaas, 1 gekookt ei en een schaaltje rauwkost (salade) met tomaten, komkommer en sla. </a:t>
            </a:r>
          </a:p>
          <a:p>
            <a:r>
              <a:rPr lang="nl-NL" sz="1400" baseline="0" dirty="0" smtClean="0"/>
              <a:t>En een schaaltje yoghurt met bijvoorbeeld havermout en/of nootjes.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 Het ook belangrijk dat u tussen iftar en suhoor genoeg drinkt. </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9594844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Het is belangrijk dat</a:t>
            </a:r>
            <a:r>
              <a:rPr lang="nl-NL" sz="1300" baseline="0" dirty="0" smtClean="0"/>
              <a:t> u</a:t>
            </a:r>
            <a:r>
              <a:rPr lang="nl-NL" sz="1300" dirty="0" smtClean="0"/>
              <a:t> genoeg drinkt tussen de iftar en suhoor.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Begin wel eerst met eten. Als u begint met veel</a:t>
            </a:r>
            <a:r>
              <a:rPr lang="nl-NL" sz="1300" baseline="0" dirty="0" smtClean="0"/>
              <a:t> te </a:t>
            </a:r>
            <a:r>
              <a:rPr lang="nl-NL" sz="1300" dirty="0" smtClean="0"/>
              <a:t>drinken, kunt u niet meer eten. </a:t>
            </a:r>
          </a:p>
          <a:p>
            <a:r>
              <a:rPr lang="nl-NL" sz="1300" dirty="0" smtClean="0"/>
              <a:t>We</a:t>
            </a:r>
            <a:r>
              <a:rPr lang="nl-NL" sz="1300" baseline="0" dirty="0" smtClean="0"/>
              <a:t> adviseren om 1.5 liter per dag te drinken. Dit zijn 10 kopjes of glazen per dag.</a:t>
            </a:r>
          </a:p>
          <a:p>
            <a:r>
              <a:rPr lang="nl-NL" sz="1300" baseline="0" dirty="0" smtClean="0"/>
              <a:t>Neem dranken zonder suiker.</a:t>
            </a:r>
          </a:p>
          <a:p>
            <a:r>
              <a:rPr lang="nl-NL" sz="1300" baseline="0" dirty="0" smtClean="0"/>
              <a:t>Het beste is water drinken.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koffie en thee tijdens het vasten het liefst met mate, bijvoorbeeld 1 glas koffie en thee per dag, neem vooral water. </a:t>
            </a:r>
          </a:p>
          <a:p>
            <a:endParaRPr lang="nl-NL" sz="1300" dirty="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5289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478">
              <a:defRPr/>
            </a:pPr>
            <a:r>
              <a:rPr lang="nl-NL" sz="1300" dirty="0" smtClean="0"/>
              <a:t>In het</a:t>
            </a:r>
            <a:r>
              <a:rPr lang="nl-NL" sz="1300" baseline="0" dirty="0" smtClean="0"/>
              <a:t> groene vak ziet u een voorbeeld van wat u kunt drinken.</a:t>
            </a:r>
            <a:endParaRPr lang="nl-NL" sz="1300" dirty="0" smtClean="0"/>
          </a:p>
          <a:p>
            <a:pPr defTabSz="990478">
              <a:defRPr/>
            </a:pPr>
            <a:r>
              <a:rPr lang="nl-NL" sz="1300" dirty="0" smtClean="0"/>
              <a:t>Het beste is water.</a:t>
            </a:r>
            <a:r>
              <a:rPr lang="nl-NL" sz="1300" baseline="0" dirty="0" smtClean="0"/>
              <a:t> O</a:t>
            </a:r>
            <a:r>
              <a:rPr lang="nl-NL" sz="1300" dirty="0" smtClean="0"/>
              <a:t>f thee</a:t>
            </a:r>
            <a:r>
              <a:rPr lang="nl-NL" sz="1300" baseline="0" dirty="0" smtClean="0"/>
              <a:t> en </a:t>
            </a:r>
            <a:r>
              <a:rPr lang="nl-NL" sz="1300" dirty="0" smtClean="0"/>
              <a:t>koffie zonder suiker.</a:t>
            </a:r>
          </a:p>
          <a:p>
            <a:pPr defTabSz="990478">
              <a:defRPr/>
            </a:pPr>
            <a:r>
              <a:rPr lang="nl-NL" sz="1300" dirty="0" smtClean="0"/>
              <a:t>Als u toch frisdranken wilt drinken dan kunt u kiezen voor de light of zero variant, maar let op ook daarin zit nog veel suiker.</a:t>
            </a:r>
          </a:p>
          <a:p>
            <a:pPr defTabSz="990478">
              <a:defRPr/>
            </a:pPr>
            <a:r>
              <a:rPr lang="nl-NL" sz="1300" dirty="0" smtClean="0"/>
              <a:t>Wees zuinig met suiker, dat is slecht voor de diabetes.</a:t>
            </a:r>
          </a:p>
          <a:p>
            <a:pPr defTabSz="990478">
              <a:defRPr/>
            </a:pPr>
            <a:r>
              <a:rPr lang="nl-NL" sz="1300" dirty="0" smtClean="0"/>
              <a:t>Zoals</a:t>
            </a:r>
            <a:r>
              <a:rPr lang="nl-NL" sz="1300" baseline="0" dirty="0" smtClean="0"/>
              <a:t> we in het rode vak zien: in f</a:t>
            </a:r>
            <a:r>
              <a:rPr lang="nl-NL" sz="1300" dirty="0" smtClean="0"/>
              <a:t>risdrank, vruchtensap en zoete thee zit veel suiker.</a:t>
            </a:r>
          </a:p>
          <a:p>
            <a:pPr defTabSz="990478">
              <a:defRPr/>
            </a:pP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1322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smtClean="0"/>
              <a:t>Fruit</a:t>
            </a:r>
            <a:r>
              <a:rPr lang="nl-NL" sz="1200" baseline="0" dirty="0" smtClean="0"/>
              <a:t> is gezond, maar ook in fruit zit suiker.</a:t>
            </a:r>
          </a:p>
          <a:p>
            <a:r>
              <a:rPr lang="nl-NL" sz="1200" baseline="0" dirty="0" smtClean="0"/>
              <a:t>In vruchtensap zit dus ook suiker.</a:t>
            </a:r>
          </a:p>
          <a:p>
            <a:r>
              <a:rPr lang="nl-NL" sz="1200" baseline="0" dirty="0" smtClean="0"/>
              <a:t>Dit plaatje laat zien hoeveel suiker er in vruchtensap zit.</a:t>
            </a:r>
          </a:p>
          <a:p>
            <a:r>
              <a:rPr lang="nl-NL" sz="1200" baseline="0" dirty="0" smtClean="0"/>
              <a:t>Als u één sinaasappel in een glas perst dan is het alsof u 2,5 suikerklontjes heeft gegeten.</a:t>
            </a:r>
          </a:p>
          <a:p>
            <a:r>
              <a:rPr lang="nl-NL" sz="1200" baseline="0" dirty="0" smtClean="0"/>
              <a:t>Als een klein glaasje sinaasappelsap drinkt, daar zitten 2 sinaasappels in, dan is het alsof u 5 suikerklontjes heeft gegeten.</a:t>
            </a:r>
          </a:p>
          <a:p>
            <a:r>
              <a:rPr lang="nl-NL" sz="1200" baseline="0" dirty="0" smtClean="0"/>
              <a:t>En als u een groot glas sinaasappelsap drinkt, daar zitten 3 sinaasappels in, dan is dat alsof u 7,5 suikerklontjes heeft gegeten.</a:t>
            </a:r>
            <a:endParaRPr lang="nl-NL" sz="1200" dirty="0" smtClean="0"/>
          </a:p>
          <a:p>
            <a:r>
              <a:rPr lang="nl-NL" sz="1200" dirty="0" smtClean="0"/>
              <a:t>Dit geldt dus voor</a:t>
            </a:r>
            <a:r>
              <a:rPr lang="nl-NL" sz="1200" baseline="0" dirty="0" smtClean="0"/>
              <a:t> sinaasappelsap </a:t>
            </a:r>
            <a:r>
              <a:rPr lang="nl-NL" sz="1200" dirty="0" smtClean="0"/>
              <a:t>(maar ook voor andere sappen, bijvoorbeeld appelsap) uit een pak en ook als u het zelf perst. </a:t>
            </a:r>
            <a:endParaRPr lang="nl-NL" dirty="0" smtClean="0">
              <a:solidFill>
                <a:srgbClr val="FF0000"/>
              </a:solidFill>
            </a:endParaRP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4505786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478">
              <a:defRPr/>
            </a:pPr>
            <a:r>
              <a:rPr lang="nl-NL" sz="1300" dirty="0" smtClean="0"/>
              <a:t>Pas op met zout. </a:t>
            </a:r>
          </a:p>
          <a:p>
            <a:pPr defTabSz="990478">
              <a:defRPr/>
            </a:pPr>
            <a:r>
              <a:rPr lang="nl-NL" sz="1300" dirty="0" smtClean="0"/>
              <a:t>Doe geen extra zout in het eten.</a:t>
            </a:r>
          </a:p>
          <a:p>
            <a:pPr defTabSz="990478">
              <a:defRPr/>
            </a:pPr>
            <a:r>
              <a:rPr lang="nl-NL" sz="1300" dirty="0" smtClean="0"/>
              <a:t>In olijven en soep zit ook veel zout. </a:t>
            </a:r>
          </a:p>
          <a:p>
            <a:pPr defTabSz="990478">
              <a:defRPr/>
            </a:pPr>
            <a:r>
              <a:rPr lang="nl-NL" sz="1300" dirty="0" smtClean="0"/>
              <a:t>Dit veroorzaakt de volgende dag veel dorst. </a:t>
            </a:r>
          </a:p>
          <a:p>
            <a:pPr defTabSz="990478">
              <a:defRPr/>
            </a:pPr>
            <a:r>
              <a:rPr lang="nl-NL" sz="1300" dirty="0" smtClean="0"/>
              <a:t>Zout</a:t>
            </a:r>
            <a:r>
              <a:rPr lang="nl-NL" sz="1300" baseline="0" dirty="0" smtClean="0"/>
              <a:t> kan ook hoge bloeddruk geven.</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90706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In dit plaatje zien we hoeveel suiker er in 1 stukje chebakia</a:t>
            </a:r>
            <a:r>
              <a:rPr lang="nl-NL" baseline="0" dirty="0" smtClean="0"/>
              <a:t> of baklava zit.</a:t>
            </a:r>
          </a:p>
          <a:p>
            <a:r>
              <a:rPr lang="nl-NL" baseline="0" dirty="0" smtClean="0"/>
              <a:t>Als u 1 chebakia of baklava eet, dan is dat alsof u; 1 appel, één bord groenten en 1 ei heeft gegeten. En een glas melk hebt gedronken.</a:t>
            </a:r>
            <a:endParaRPr lang="nl-NL" dirty="0" smtClean="0"/>
          </a:p>
          <a:p>
            <a:r>
              <a:rPr lang="nl-NL" b="0" baseline="0" dirty="0" smtClean="0"/>
              <a:t>Eet daarom niet meer dan één stukje chebakia of baklava per dag!</a:t>
            </a:r>
            <a:endParaRPr lang="nl-NL" b="0"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dirty="0" smtClean="0"/>
              <a:t>Deze dia illustreert</a:t>
            </a:r>
            <a:r>
              <a:rPr lang="nl-NL" baseline="0" dirty="0" smtClean="0"/>
              <a:t> dat één stuk chebakia of baklava overeenkomt met de som van onderstaande voedingsmiddelen qua calorieën.</a:t>
            </a:r>
          </a:p>
          <a:p>
            <a:r>
              <a:rPr lang="nl-NL" dirty="0" smtClean="0"/>
              <a:t>Een</a:t>
            </a:r>
            <a:r>
              <a:rPr lang="nl-NL" baseline="0" dirty="0" smtClean="0"/>
              <a:t> stuk </a:t>
            </a:r>
            <a:r>
              <a:rPr lang="nl-NL" dirty="0" smtClean="0"/>
              <a:t>chebakia</a:t>
            </a:r>
            <a:r>
              <a:rPr lang="nl-NL" baseline="0" dirty="0" smtClean="0"/>
              <a:t> of baklava bevat 339kcal, dit komt overeen met het eten van een appel, 250 gram groente, 1 ei en het drinken van een glas melk van 200ml (=309kcal).</a:t>
            </a:r>
          </a:p>
          <a:p>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7650318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eaLnBrk="0" fontAlgn="base" hangingPunct="0"/>
            <a:r>
              <a:rPr lang="nl-NL" sz="1300" dirty="0" smtClean="0"/>
              <a:t>De hoeveelheid suiker in 1 stuk vers fruit is hetzelfde</a:t>
            </a:r>
            <a:r>
              <a:rPr lang="nl-NL" sz="1300" baseline="0" dirty="0" smtClean="0"/>
              <a:t> als in 1 stukje gedroogd fruit.</a:t>
            </a:r>
          </a:p>
          <a:p>
            <a:pPr eaLnBrk="0" fontAlgn="base" hangingPunct="0"/>
            <a:r>
              <a:rPr lang="nl-NL" sz="1300" baseline="0" dirty="0" smtClean="0"/>
              <a:t>Een verse abrikoos heeft evenveel suiker als een gedroogd abrikoos. </a:t>
            </a:r>
          </a:p>
          <a:p>
            <a:pPr eaLnBrk="0" fontAlgn="base" hangingPunct="0"/>
            <a:r>
              <a:rPr lang="nl-NL" sz="1300" baseline="0" dirty="0" smtClean="0"/>
              <a:t>Dit geldt ook voor anderen vruchten zoals pruimen en vijgen.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Gedroogd fruit ziet er kleiner uit, omdat het vocht uit het fruit is gehaald, de hoeveelheid suiker blijft hetzelfde als een verse stuk fruit.</a:t>
            </a:r>
            <a:endParaRPr lang="nl-NL" sz="1300" dirty="0" smtClean="0"/>
          </a:p>
          <a:p>
            <a:pPr eaLnBrk="0" fontAlgn="base" hangingPunct="0"/>
            <a:r>
              <a:rPr lang="nl-NL" sz="1300" dirty="0" smtClean="0"/>
              <a:t>Ook in</a:t>
            </a:r>
            <a:r>
              <a:rPr lang="nl-NL" sz="1300" baseline="0" dirty="0" smtClean="0"/>
              <a:t> Turks fruit zit veel suiker.</a:t>
            </a:r>
          </a:p>
          <a:p>
            <a:pPr eaLnBrk="0" fontAlgn="base" hangingPunct="0"/>
            <a:r>
              <a:rPr lang="nl-NL" sz="13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Informatie voor zorgverlener:</a:t>
            </a:r>
          </a:p>
          <a:p>
            <a:pPr eaLnBrk="0" fontAlgn="base" hangingPunct="0"/>
            <a:r>
              <a:rPr lang="nl-NL" sz="1300" dirty="0" smtClean="0"/>
              <a:t>Bij gedroogd fruit is het vocht in het fruit weg, de hoeveelheid suiker en calorieën </a:t>
            </a:r>
            <a:r>
              <a:rPr lang="nl-NL" sz="1300" u="sng" dirty="0" smtClean="0"/>
              <a:t>per stuk </a:t>
            </a:r>
            <a:r>
              <a:rPr lang="nl-NL" sz="1300" dirty="0" smtClean="0"/>
              <a:t>blijft hetzelfde. 1 verse vijg bevat ongeveer evenveel koolhydraten of suikerklontjes als 1 gedroogde vijg. Dit geldt ook voor abrikozen, pruimen etc. </a:t>
            </a:r>
          </a:p>
          <a:p>
            <a:pPr eaLnBrk="0" fontAlgn="base" hangingPunct="0"/>
            <a:r>
              <a:rPr lang="nl-NL" sz="1300" b="1" dirty="0" smtClean="0"/>
              <a:t>Hierbij is het belangrijk om de verhouding van de gedroogde vrucht t.o.v. het fruit in gedachte te houden. </a:t>
            </a:r>
          </a:p>
          <a:p>
            <a:pPr eaLnBrk="0" fontAlgn="base" hangingPunct="0"/>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474025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smtClean="0"/>
              <a:t>Hier zien we nog een keer dat in vers en gedroogd fruit evenveel</a:t>
            </a:r>
            <a:r>
              <a:rPr lang="nl-NL" sz="1200" baseline="0" dirty="0" smtClean="0"/>
              <a:t> suiker (en calorieën) zit.</a:t>
            </a:r>
          </a:p>
          <a:p>
            <a:r>
              <a:rPr lang="nl-NL" sz="1200" baseline="0" dirty="0" smtClean="0"/>
              <a:t>Als u bijvoorbeeld 3 verse abrikozen eet, dan is dat hetzelfde als het eten van 3 gedroogde abrikozen, OF hetzelfde als 1 sinaasappel, OF hetzelfde aan 2 mandarijntje OF hetzelfde als 1 appel OF 1 stukje watermeloen eten.</a:t>
            </a:r>
          </a:p>
          <a:p>
            <a:r>
              <a:rPr lang="nl-NL" sz="12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dirty="0" smtClean="0"/>
              <a:t>In 1 gedroogde vrucht zit net zoveel suiker als in 1 verse vrucht. Dus 1 gedroogde abrikoos of pruim of dadel bevat evenveel suiker als 1 verse abrikoos of 1 pruim of dadel.</a:t>
            </a:r>
            <a:r>
              <a:rPr lang="nl-NL" sz="1200" baseline="0" dirty="0" smtClean="0"/>
              <a:t> </a:t>
            </a:r>
            <a:r>
              <a:rPr lang="nl-NL" sz="1200" dirty="0" smtClean="0"/>
              <a:t>3 abrikozen bevatten evenveel suiker als 1 sinaasappel of 2 mandarijnen of 1 appel of 200 gram watermeloen.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1"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12730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defTabSz="990478">
              <a:defRPr/>
            </a:pPr>
            <a:r>
              <a:rPr lang="nl-NL" sz="1300" dirty="0" smtClean="0"/>
              <a:t>In 3 gedroogde dadels, 3 abrikozen, 3 pruimen of 1 eetlepel rozijnen zit net zoveel suiker als in 4 suikerklontjes (16 gram koolhydraten). </a:t>
            </a:r>
          </a:p>
          <a:p>
            <a:pPr defTabSz="990478">
              <a:defRPr/>
            </a:pPr>
            <a:r>
              <a:rPr lang="nl-NL" sz="1300" dirty="0" smtClean="0"/>
              <a:t>Dit is hetzelfde als één stuk fruit,</a:t>
            </a:r>
            <a:r>
              <a:rPr lang="nl-NL" sz="1300" baseline="0" dirty="0" smtClean="0"/>
              <a:t> bijvoorbeeld 1 appel of 1 kleine stukje watermeloen.</a:t>
            </a:r>
            <a:endParaRPr lang="nl-NL" sz="1300" dirty="0" smtClean="0"/>
          </a:p>
          <a:p>
            <a:pPr defTabSz="990478">
              <a:defRPr/>
            </a:pPr>
            <a:r>
              <a:rPr lang="nl-NL" sz="1300" dirty="0" smtClean="0"/>
              <a:t>Eet niet meer dan drie gedroogde vruchten per dag. </a:t>
            </a:r>
          </a:p>
          <a:p>
            <a:pPr defTabSz="990478">
              <a:defRPr/>
            </a:pPr>
            <a:r>
              <a:rPr lang="nl-NL" sz="1300" dirty="0" smtClean="0"/>
              <a:t>Eet bijvoorbeeld 3 kleine dadels per dag.</a:t>
            </a:r>
          </a:p>
          <a:p>
            <a:pPr marL="0" marR="0" lvl="0" indent="0" algn="l" defTabSz="990478" rtl="0" eaLnBrk="0" fontAlgn="base" latinLnBrk="0" hangingPunct="0">
              <a:lnSpc>
                <a:spcPct val="100000"/>
              </a:lnSpc>
              <a:spcBef>
                <a:spcPct val="30000"/>
              </a:spcBef>
              <a:spcAft>
                <a:spcPct val="0"/>
              </a:spcAft>
              <a:buClrTx/>
              <a:buSzTx/>
              <a:buFontTx/>
              <a:buNone/>
              <a:tabLst/>
              <a:defRPr/>
            </a:pPr>
            <a:r>
              <a:rPr lang="nl-NL" sz="1300" baseline="0" dirty="0" smtClean="0"/>
              <a:t>Als u kiest voor de medjoul (grote) dadel, eet daar dan maar eentje van.</a:t>
            </a:r>
          </a:p>
          <a:p>
            <a:pPr defTabSz="990478">
              <a:defRPr/>
            </a:pPr>
            <a:r>
              <a:rPr lang="nl-NL" sz="1300" dirty="0" smtClean="0"/>
              <a:t>U kunt de</a:t>
            </a:r>
            <a:r>
              <a:rPr lang="nl-NL" sz="1300" baseline="0" dirty="0" smtClean="0"/>
              <a:t> gedroogde vruchten ook</a:t>
            </a:r>
            <a:r>
              <a:rPr lang="nl-NL" sz="1300" dirty="0" smtClean="0"/>
              <a:t> combineren. Bijvoorbeeld 1 dadel</a:t>
            </a:r>
            <a:r>
              <a:rPr lang="nl-NL" sz="1300" baseline="0" dirty="0" smtClean="0"/>
              <a:t> en 2 vijgen. </a:t>
            </a:r>
          </a:p>
          <a:p>
            <a:pPr defTabSz="990478">
              <a:defRPr/>
            </a:pPr>
            <a:r>
              <a:rPr lang="nl-NL" sz="1300" baseline="0" dirty="0" smtClean="0"/>
              <a:t>Belangrijk is dat u niet meer dan 3 stuks per dag eet.</a:t>
            </a:r>
          </a:p>
          <a:p>
            <a:pPr defTabSz="990478">
              <a:defRPr/>
            </a:pPr>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defTabSz="990478">
              <a:defRPr/>
            </a:pPr>
            <a:r>
              <a:rPr lang="nl-NL" sz="1300" dirty="0" smtClean="0"/>
              <a:t>NB: benadrukken dat het hier gaat om in totaal drie stuks gedroogd fruit per dag (combineren mag natuurlijk, vb. 1 dadel, 1 vijg en een abrikoos).</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681991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eaLnBrk="0" fontAlgn="base" hangingPunct="0"/>
            <a:r>
              <a:rPr lang="nl-NL" sz="1300" dirty="0" smtClean="0"/>
              <a:t>Zoals</a:t>
            </a:r>
            <a:r>
              <a:rPr lang="nl-NL" sz="1300" baseline="0" dirty="0" smtClean="0"/>
              <a:t> we hebben besproken, in fruit zit suiker.</a:t>
            </a:r>
          </a:p>
          <a:p>
            <a:pPr eaLnBrk="0" fontAlgn="base" hangingPunct="0"/>
            <a:r>
              <a:rPr lang="nl-NL" sz="1300" baseline="0" dirty="0" smtClean="0"/>
              <a:t>Fruit is ook gezond, omdat er bijvoorbeeld vitamines in zitten.</a:t>
            </a:r>
          </a:p>
          <a:p>
            <a:pPr eaLnBrk="0" fontAlgn="base" hangingPunct="0"/>
            <a:r>
              <a:rPr lang="nl-NL" sz="1300" baseline="0" dirty="0" smtClean="0"/>
              <a:t>Daarom is het belangrijk dat u 2 stuks fruit per dag eet. Bijvoorbeeld 1 appel en 1 stukje watermeloen.</a:t>
            </a:r>
          </a:p>
          <a:p>
            <a:pPr eaLnBrk="0" fontAlgn="base" hangingPunct="0"/>
            <a:r>
              <a:rPr lang="nl-NL" sz="1300" baseline="0" dirty="0" smtClean="0"/>
              <a:t>Als u tijdens de ramadan bijvoorbeeld elke dag 3 dadels eet, dan kunt u er nog 1 stukje fruit per dag bij eten.</a:t>
            </a:r>
          </a:p>
          <a:p>
            <a:pPr eaLnBrk="0" fontAlgn="base" hangingPunct="0"/>
            <a:r>
              <a:rPr lang="nl-NL" sz="1300" baseline="0" dirty="0" smtClean="0"/>
              <a:t>Anders kan uw bloedsuiker te hoog worden.</a:t>
            </a:r>
          </a:p>
          <a:p>
            <a:pPr eaLnBrk="0" fontAlgn="base" hangingPunct="0"/>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eaLnBrk="0" fontAlgn="base" hangingPunct="0"/>
            <a:r>
              <a:rPr lang="nl-NL" sz="1300" dirty="0" smtClean="0"/>
              <a:t>1 stuk vers fruit kunt u ook vervangen door 1x gedroogd fruit. Dus of 2x vers fruit, of 1 x vers fruit en 1x gedroogd fruit. </a:t>
            </a:r>
          </a:p>
          <a:p>
            <a:pPr eaLnBrk="0" fontAlgn="base" hangingPunct="0"/>
            <a:r>
              <a:rPr lang="nl-NL" sz="1300" dirty="0" smtClean="0"/>
              <a:t> </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0619361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Ook</a:t>
            </a:r>
            <a:r>
              <a:rPr lang="nl-NL" sz="1300" baseline="0" dirty="0" smtClean="0"/>
              <a:t> na de ramadan, bijvoorbeeld tijdens </a:t>
            </a:r>
            <a:r>
              <a:rPr lang="nl-NL" sz="1300" dirty="0" smtClean="0"/>
              <a:t>het</a:t>
            </a:r>
            <a:r>
              <a:rPr lang="nl-NL" sz="1300" baseline="0" dirty="0" smtClean="0"/>
              <a:t> </a:t>
            </a:r>
            <a:r>
              <a:rPr lang="nl-NL" sz="1300" dirty="0" smtClean="0"/>
              <a:t>Einde ramadanfeest (Suikerfeest, Eid-al-</a:t>
            </a:r>
            <a:r>
              <a:rPr lang="nl-NL" sz="1300" dirty="0" err="1" smtClean="0"/>
              <a:t>Fitr</a:t>
            </a:r>
            <a:r>
              <a:rPr lang="nl-NL" sz="1300" dirty="0" smtClean="0"/>
              <a:t>) is het belangrijk om goed op uw bloedsuiker te letten.</a:t>
            </a:r>
          </a:p>
          <a:p>
            <a:r>
              <a:rPr lang="nl-NL" sz="1300" dirty="0" smtClean="0"/>
              <a:t>Eet niet teveel en ook niet teveel zoetigheden zodat</a:t>
            </a:r>
            <a:r>
              <a:rPr lang="nl-NL" sz="1300" baseline="0" dirty="0" smtClean="0"/>
              <a:t> uw bloedsuiker niet hoog wordt.</a:t>
            </a:r>
          </a:p>
          <a:p>
            <a:r>
              <a:rPr lang="nl-NL" sz="1300" baseline="0" dirty="0" smtClean="0"/>
              <a:t>Het is ook belangrijk om op uw gewicht te letten. </a:t>
            </a:r>
          </a:p>
          <a:p>
            <a:r>
              <a:rPr lang="nl-NL" sz="1300" baseline="0" dirty="0" smtClean="0"/>
              <a:t>Zodat u niet zwaarder wordt. Dat is niet goed voor uw gezondheid.</a:t>
            </a:r>
            <a:endParaRPr lang="nl-NL" sz="1300" dirty="0" smtClean="0"/>
          </a:p>
          <a:p>
            <a:r>
              <a:rPr lang="nl-NL" sz="1300" dirty="0" smtClean="0"/>
              <a:t>Maak dus goede voedingskeuze en kies de juiste hoeveelheid voeding.</a:t>
            </a:r>
          </a:p>
          <a:p>
            <a:r>
              <a:rPr lang="nl-NL" sz="1300" dirty="0"/>
              <a:t> </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828495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smtClean="0"/>
              <a:t>Het is goed om na de ramadan, bij</a:t>
            </a:r>
            <a:r>
              <a:rPr lang="nl-NL" sz="1300" baseline="0" dirty="0" smtClean="0"/>
              <a:t> uw eerstvolgende diabetescontrole, uw praktijkondersteuner of huisarts te vertellen hoe de ramadan is gegaan.</a:t>
            </a:r>
          </a:p>
          <a:p>
            <a:r>
              <a:rPr lang="nl-NL" sz="1300" baseline="0" dirty="0" smtClean="0"/>
              <a:t>Is het allemaal goed gegaan? Vond u iets moeilijk tijdens de ramadan?</a:t>
            </a:r>
          </a:p>
          <a:p>
            <a:r>
              <a:rPr lang="nl-NL" sz="1300" baseline="0" dirty="0" smtClean="0"/>
              <a:t>Zij kunnen dan bijvoorbeeld met u meedenken hoe het de volgende ramadan beter kan gaan.</a:t>
            </a:r>
          </a:p>
          <a:p>
            <a:endParaRPr lang="nl-NL" sz="1300" baseline="0" dirty="0" smtClean="0"/>
          </a:p>
          <a:p>
            <a:r>
              <a:rPr lang="nl-NL" sz="1300" baseline="0" dirty="0" smtClean="0"/>
              <a:t>Als u tijdens de ramadan uw medicijnen anders moest gebruiken, dan is het belangrijk om na de ramadan uw medicijnen weer te gebruiken zoals u dat vóór de ramadan deed.</a:t>
            </a:r>
            <a:endParaRPr lang="nl-NL" sz="1300" dirty="0" smtClean="0"/>
          </a:p>
          <a:p>
            <a:r>
              <a:rPr lang="nl-NL" sz="1300" baseline="0" dirty="0" smtClean="0"/>
              <a:t>Als u vragen heeft over uw medicijnen, </a:t>
            </a:r>
            <a:r>
              <a:rPr lang="nl-NL" sz="1300" b="1" baseline="0" dirty="0" smtClean="0"/>
              <a:t>bel dan uw huisarts of apotheker.</a:t>
            </a:r>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0978167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478">
              <a:defRPr/>
            </a:pPr>
            <a:r>
              <a:rPr lang="nl-NL" baseline="0" dirty="0" smtClean="0"/>
              <a:t>Deze informatie kan u helpen om de rest van uw leven beter met diabetes te kunnen omgaan/ leven.</a:t>
            </a:r>
          </a:p>
          <a:p>
            <a:pPr defTabSz="990478">
              <a:defRPr/>
            </a:pPr>
            <a:r>
              <a:rPr lang="nl-NL" baseline="0" dirty="0" smtClean="0"/>
              <a:t>Dit is niet altijd even makkelijk in uw leven toe te passen. </a:t>
            </a:r>
          </a:p>
          <a:p>
            <a:pPr defTabSz="990478">
              <a:defRPr/>
            </a:pPr>
            <a:r>
              <a:rPr lang="nl-NL" baseline="0" dirty="0" smtClean="0"/>
              <a:t>Maar als het u lukt om gezonder te leven dan kunt u trots zijn op uzelf.</a:t>
            </a:r>
          </a:p>
          <a:p>
            <a:pPr defTabSz="990478">
              <a:defRPr/>
            </a:pPr>
            <a:endParaRPr lang="nl-NL" baseline="0" dirty="0" smtClean="0"/>
          </a:p>
          <a:p>
            <a:pPr defTabSz="990478">
              <a:defRPr/>
            </a:pPr>
            <a:r>
              <a:rPr lang="nl-NL" baseline="0" dirty="0" smtClean="0"/>
              <a:t>Gezond leven met diabetes betekent:</a:t>
            </a:r>
          </a:p>
          <a:p>
            <a:pPr marL="171450" indent="-171450" defTabSz="990478">
              <a:buFontTx/>
              <a:buChar char="-"/>
              <a:defRPr/>
            </a:pPr>
            <a:r>
              <a:rPr lang="nl-NL" baseline="0" dirty="0" smtClean="0"/>
              <a:t>Gezond en gevarieerd eten, veel groenten, 2 stuks fruit per dag en oppassen met suikers, zout en vetten. </a:t>
            </a:r>
          </a:p>
          <a:p>
            <a:pPr marL="0" indent="0" defTabSz="990478">
              <a:buFontTx/>
              <a:buNone/>
              <a:defRPr/>
            </a:pPr>
            <a:r>
              <a:rPr lang="nl-NL" baseline="0" dirty="0" smtClean="0"/>
              <a:t>Drink geen vruchtensap of limonade. Drink thee en koffie zonder suiker.</a:t>
            </a:r>
          </a:p>
          <a:p>
            <a:pPr marL="0" indent="0" defTabSz="990478">
              <a:buFontTx/>
              <a:buNone/>
              <a:defRPr/>
            </a:pPr>
            <a:r>
              <a:rPr lang="nl-NL" baseline="0" dirty="0" smtClean="0">
                <a:solidFill>
                  <a:srgbClr val="FF0000"/>
                </a:solidFill>
              </a:rPr>
              <a:t>Heeft u behoefte aan extra voedingsadviezen vraag dan uw huisarts om een verwijzing naar een diëtist (dit wordt meestal vergoed door de zorgverzekeraar). </a:t>
            </a:r>
          </a:p>
          <a:p>
            <a:pPr marL="185715" indent="-185715" defTabSz="990478">
              <a:buFontTx/>
              <a:buChar char="-"/>
              <a:defRPr/>
            </a:pPr>
            <a:r>
              <a:rPr lang="nl-NL" baseline="0" dirty="0" smtClean="0"/>
              <a:t>Genoeg bewegen, dat betekent elke dag minimaal 30 minuten bewegen;</a:t>
            </a:r>
          </a:p>
          <a:p>
            <a:pPr marL="185715" indent="-185715" defTabSz="990478">
              <a:buFontTx/>
              <a:buChar char="-"/>
              <a:defRPr/>
            </a:pPr>
            <a:r>
              <a:rPr lang="nl-NL" baseline="0" dirty="0" smtClean="0"/>
              <a:t>Samen met uw praktijkondersteuner of huisarts tijdens de diabetescontroles bespreken hoe het gaat;</a:t>
            </a:r>
          </a:p>
          <a:p>
            <a:pPr marL="185715" indent="-185715" defTabSz="990478">
              <a:buFontTx/>
              <a:buChar char="-"/>
              <a:defRPr/>
            </a:pPr>
            <a:r>
              <a:rPr lang="nl-NL" baseline="0" dirty="0" smtClean="0"/>
              <a:t>En gebruik uw medicijnen zoals de dokter of praktijkondersteuner met u heeft afgesproken.</a:t>
            </a:r>
          </a:p>
          <a:p>
            <a:pPr marL="0" indent="0" defTabSz="990478">
              <a:buFontTx/>
              <a:buNone/>
              <a:defRPr/>
            </a:pPr>
            <a:r>
              <a:rPr lang="nl-NL"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defTabSz="990478">
              <a:defRPr/>
            </a:pPr>
            <a:r>
              <a:rPr lang="nl-NL" b="0" i="0" baseline="0" dirty="0" smtClean="0"/>
              <a:t>Het doel van dit programma is tweeledig: enerzijds om mensen met diabetes te helpen een weloverwogen keuze te maken over wel of niet vasten en indien men wil vasten hen van informatie te voorzien zodat zij een gezondere en veiligere ramadanperiode kunnen hebben. En anderzijds om mensen met diabetes te empoweren tot algehele betere diabeteszelfmanagement, waarbij de ramadan daar een mooie mogelijkheid voor kan zijn.</a:t>
            </a:r>
          </a:p>
          <a:p>
            <a:pPr defTabSz="990478">
              <a:defRPr/>
            </a:pPr>
            <a:endParaRPr lang="nl-NL" b="1" i="1" baseline="0" dirty="0" smtClean="0"/>
          </a:p>
          <a:p>
            <a:pPr defTabSz="990478">
              <a:defRPr/>
            </a:pPr>
            <a:endParaRPr lang="nl-NL" b="1" i="1" baseline="0" dirty="0"/>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68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6577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Voor meer informatie over voedingsadviezen kunt u op www. eetstoplicht.nl gratis kaarten downloaden</a:t>
            </a:r>
            <a:r>
              <a:rPr lang="nl-NL" baseline="0" dirty="0" smtClean="0"/>
              <a:t> met plaatjes en tekst.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U kunt op </a:t>
            </a:r>
            <a:r>
              <a:rPr lang="nl-NL" dirty="0" smtClean="0"/>
              <a:t>www. eetstoplicht.nl ook video’s vinden met meer adviezen over voeding in</a:t>
            </a:r>
            <a:r>
              <a:rPr lang="nl-NL" baseline="0" dirty="0" smtClean="0"/>
              <a:t> Klassiek Arabisch, Turks en Nederlands.</a:t>
            </a: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5866053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b="0" dirty="0" smtClean="0"/>
              <a:t>Met dank aan Hester van Bommel van Pharos en de Associatie Marokkaanse Artsen Nederland (AMAN) voor hun</a:t>
            </a:r>
            <a:r>
              <a:rPr lang="nl-NL" b="0" baseline="0" dirty="0" smtClean="0"/>
              <a:t> inhoudelijke feedback op deze presentatie.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Voor vragen over deze presentatie kunt u contact opnemen met Siham Bouchareb: </a:t>
            </a:r>
            <a:r>
              <a:rPr lang="nl-NL" b="1" baseline="0" dirty="0" smtClean="0"/>
              <a:t>s.bouchareb@amsterdamumc.nl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0" baseline="0" dirty="0" smtClean="0"/>
          </a:p>
          <a:p>
            <a:endParaRPr lang="nl-NL" b="1"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411061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dirty="0" smtClean="0">
                <a:solidFill>
                  <a:schemeClr val="tx1"/>
                </a:solidFill>
                <a:effectLst/>
                <a:latin typeface="Univers 45 Light" charset="0"/>
                <a:ea typeface="+mn-ea"/>
                <a:cs typeface="+mn-cs"/>
              </a:rPr>
              <a:t>De ramadan kan een mooi</a:t>
            </a:r>
            <a:r>
              <a:rPr lang="nl-NL" sz="1200" kern="1200" baseline="0" dirty="0" smtClean="0">
                <a:solidFill>
                  <a:schemeClr val="tx1"/>
                </a:solidFill>
                <a:effectLst/>
                <a:latin typeface="Univers 45 Light" charset="0"/>
                <a:ea typeface="+mn-ea"/>
                <a:cs typeface="+mn-cs"/>
              </a:rPr>
              <a:t> moment zijn</a:t>
            </a:r>
            <a:r>
              <a:rPr lang="nl-NL" sz="1200" kern="1200" dirty="0" smtClean="0">
                <a:solidFill>
                  <a:schemeClr val="tx1"/>
                </a:solidFill>
                <a:effectLst/>
                <a:latin typeface="Univers 45 Light" charset="0"/>
                <a:ea typeface="+mn-ea"/>
                <a:cs typeface="+mn-cs"/>
              </a:rPr>
              <a:t> om uzelf te trainen bewuster</a:t>
            </a:r>
            <a:r>
              <a:rPr lang="nl-NL" sz="1200" kern="1200" baseline="0" dirty="0" smtClean="0">
                <a:solidFill>
                  <a:schemeClr val="tx1"/>
                </a:solidFill>
                <a:effectLst/>
                <a:latin typeface="Univers 45 Light" charset="0"/>
                <a:ea typeface="+mn-ea"/>
                <a:cs typeface="+mn-cs"/>
              </a:rPr>
              <a:t> en </a:t>
            </a:r>
            <a:r>
              <a:rPr lang="nl-NL" sz="1200" kern="1200" dirty="0" smtClean="0">
                <a:solidFill>
                  <a:schemeClr val="tx1"/>
                </a:solidFill>
                <a:effectLst/>
                <a:latin typeface="Univers 45 Light" charset="0"/>
                <a:ea typeface="+mn-ea"/>
                <a:cs typeface="+mn-cs"/>
              </a:rPr>
              <a:t>gezonder te</a:t>
            </a:r>
            <a:r>
              <a:rPr lang="nl-NL" sz="1200" kern="1200" baseline="0" dirty="0" smtClean="0">
                <a:solidFill>
                  <a:schemeClr val="tx1"/>
                </a:solidFill>
                <a:effectLst/>
                <a:latin typeface="Univers 45 Light" charset="0"/>
                <a:ea typeface="+mn-ea"/>
                <a:cs typeface="+mn-cs"/>
              </a:rPr>
              <a:t> leven</a:t>
            </a:r>
            <a:r>
              <a:rPr lang="nl-NL" sz="1200" kern="1200" dirty="0" smtClean="0">
                <a:solidFill>
                  <a:schemeClr val="tx1"/>
                </a:solidFill>
                <a:effectLst/>
                <a:latin typeface="Univers 45 Light" charset="0"/>
                <a:ea typeface="+mn-ea"/>
                <a:cs typeface="+mn-cs"/>
              </a:rPr>
              <a:t>, zodat u</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dit ook na de ramadan kunt</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blijven doen.</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Dus deze adviezen zijn belangrijk om het hele jaar zo gezond mogelijk te kunnen leven met diabetes.</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Wij wensen u een gezegende</a:t>
            </a:r>
            <a:r>
              <a:rPr lang="nl-NL" baseline="0" dirty="0" smtClean="0"/>
              <a:t> ramadan (=ramadan mubarak in het Arabisch en </a:t>
            </a:r>
            <a:r>
              <a:rPr lang="nl-NL" sz="1200" b="0" dirty="0" smtClean="0">
                <a:solidFill>
                  <a:schemeClr val="bg1"/>
                </a:solidFill>
                <a:latin typeface="Trebuchet MS" panose="020B0603020202020204" pitchFamily="34" charset="0"/>
              </a:rPr>
              <a:t>Ramazanınız Mübarek olsun in het Turks</a:t>
            </a:r>
            <a:r>
              <a:rPr lang="nl-NL" baseline="0" dirty="0" smtClean="0"/>
              <a:t>)!</a:t>
            </a:r>
          </a:p>
          <a:p>
            <a:endParaRPr lang="nl-NL" baseline="0"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92109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2577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6851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46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405722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94BF0D-D2A8-46BE-BAAA-F7D9A9F51C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06683E-F2D1-403A-87D0-4624FF4F973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3979D4-F57B-42DA-B298-F08ACB3797C2}"/>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645C98C8-C658-4BFC-9D8A-CF61486DF3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EC9425-5DA8-42AD-AA24-E988B08EFBFD}"/>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854490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3DE4E-989E-468F-A293-479C08523F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4E91D9-90F3-4412-9318-2855E7E3BD8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666D0C-0626-4056-80F6-69C5AC219ED3}"/>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6BC5F178-916A-4E7E-BBB9-E526850ABA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63EFE66-6911-49FC-BB36-38C75B408C70}"/>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02772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E027-F5B4-4791-BDE4-E384C79D20BF}"/>
              </a:ext>
            </a:extLst>
          </p:cNvPr>
          <p:cNvSpPr>
            <a:spLocks noGrp="1"/>
          </p:cNvSpPr>
          <p:nvPr>
            <p:ph type="title"/>
          </p:nvPr>
        </p:nvSpPr>
        <p:spPr>
          <a:xfrm>
            <a:off x="831851" y="1709740"/>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1C06808-B790-44F3-AD2A-C4C09E32450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3DAE55-9055-473B-A86B-B5C059E9C520}"/>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0D41E332-CC04-4E06-A13E-D061155CF21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BABBD6-EFF6-466C-A864-1C699F93FE8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442706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7F926-C876-4DFE-81D5-F5B7DBBD135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BE65772-C424-4662-88EF-DFC129F0A25A}"/>
              </a:ext>
            </a:extLst>
          </p:cNvPr>
          <p:cNvSpPr>
            <a:spLocks noGrp="1"/>
          </p:cNvSpPr>
          <p:nvPr>
            <p:ph sz="half" idx="1"/>
          </p:nvPr>
        </p:nvSpPr>
        <p:spPr>
          <a:xfrm>
            <a:off x="838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DD36A0-E265-4C86-BAC2-539B3E7684B6}"/>
              </a:ext>
            </a:extLst>
          </p:cNvPr>
          <p:cNvSpPr>
            <a:spLocks noGrp="1"/>
          </p:cNvSpPr>
          <p:nvPr>
            <p:ph sz="half" idx="2"/>
          </p:nvPr>
        </p:nvSpPr>
        <p:spPr>
          <a:xfrm>
            <a:off x="6172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FAC4FFD-F1BA-4434-AD78-9AFF4EDBF646}"/>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F7814D9E-7FD0-4631-AFFB-16A3B2E47DF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813AF17-CA1E-4606-97B8-BB8B0D964B0E}"/>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71982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296BD-7EED-4CB0-AA40-55AD77AED3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3B5C427-2F15-4580-B067-43C196FCA2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6914BF-5B84-484B-B3C3-F0FD7DC7848F}"/>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4D8E0EE-EBE4-4F71-A7F7-C6AAD3196BC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C888F7-6831-414A-9BD4-7888FC2FF17E}"/>
              </a:ext>
            </a:extLst>
          </p:cNvPr>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FF8D02C-16FD-4E66-BB72-CA0400EF8F30}"/>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8" name="Tijdelijke aanduiding voor voettekst 7">
            <a:extLst>
              <a:ext uri="{FF2B5EF4-FFF2-40B4-BE49-F238E27FC236}">
                <a16:creationId xmlns:a16="http://schemas.microsoft.com/office/drawing/2014/main" id="{79D09FC7-DACA-41E1-8520-5C2C8C4B216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332F25A-C1FD-44E2-AC25-4D43B5A37F2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899194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9D6F0-B05D-481F-8F1E-A4D4427800F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40154C5-8BCF-4C7A-BDB1-03F222223434}"/>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4" name="Tijdelijke aanduiding voor voettekst 3">
            <a:extLst>
              <a:ext uri="{FF2B5EF4-FFF2-40B4-BE49-F238E27FC236}">
                <a16:creationId xmlns:a16="http://schemas.microsoft.com/office/drawing/2014/main" id="{51AADDFD-CB5C-47B9-A057-4E666A958D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BAA60AB-26E1-4690-8E61-22D0205D4A05}"/>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31908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E5480A-D955-4AD1-886C-668C0F4BD892}"/>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3" name="Tijdelijke aanduiding voor voettekst 2">
            <a:extLst>
              <a:ext uri="{FF2B5EF4-FFF2-40B4-BE49-F238E27FC236}">
                <a16:creationId xmlns:a16="http://schemas.microsoft.com/office/drawing/2014/main" id="{0530D2FD-9DBE-40BD-8E30-49609A86946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0349880-5FE4-4B01-AEAE-539915D42FB4}"/>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3910674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1D6C20-9856-45E5-B7B2-917EC20F79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1F4C4-560C-4FB9-91B9-C88463EF0BB9}"/>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E9B96D5-1C48-4F77-8740-CB2C1888695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4943C2-2A5F-46E4-A017-E2D6FDD6F03F}"/>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6B0359DC-F3A6-4B34-98C8-6E54A109B43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1AAFB7F-C57D-4CD3-B4E8-C747BCD7E442}"/>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3604905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EC01A-CA8F-42F1-9BA4-E4B9248F012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097A333-874C-4CAA-804C-B7D932752B1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4" name="Tijdelijke aanduiding voor tekst 3">
            <a:extLst>
              <a:ext uri="{FF2B5EF4-FFF2-40B4-BE49-F238E27FC236}">
                <a16:creationId xmlns:a16="http://schemas.microsoft.com/office/drawing/2014/main" id="{AB956D66-DBB9-4347-AD59-6B1A025CAD17}"/>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418A50B-5D61-4A7C-8553-C0E3ECF8C555}"/>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7D581649-61D9-4F43-AEBB-FA6090296BC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74FC073-956C-492F-B531-F2E60915E96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96291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D1709-3C0A-4CB5-92F9-D7D5514CD5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F6E93B4-2F12-46B1-ACB7-7491F8FA0D3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2DF2DA-9A6E-481B-AABC-5BA8104D6108}"/>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551DA231-1CD8-4572-B4C5-E620CBD1A2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A90A497-BAEF-474F-97AA-1F5D03265C5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096850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59117E-0865-41C9-AEBB-CF00250D9316}"/>
              </a:ext>
            </a:extLst>
          </p:cNvPr>
          <p:cNvSpPr>
            <a:spLocks noGrp="1"/>
          </p:cNvSpPr>
          <p:nvPr>
            <p:ph type="title" orient="vert"/>
          </p:nvPr>
        </p:nvSpPr>
        <p:spPr>
          <a:xfrm>
            <a:off x="8724901" y="365126"/>
            <a:ext cx="2628900" cy="5811839"/>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72357A-CCDD-4CE3-B80D-A562A19D59D3}"/>
              </a:ext>
            </a:extLst>
          </p:cNvPr>
          <p:cNvSpPr>
            <a:spLocks noGrp="1"/>
          </p:cNvSpPr>
          <p:nvPr>
            <p:ph type="body" orient="vert" idx="1"/>
          </p:nvPr>
        </p:nvSpPr>
        <p:spPr>
          <a:xfrm>
            <a:off x="838201" y="365126"/>
            <a:ext cx="7734300" cy="581183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35BF88-BD04-453A-AD09-B7C0DD001478}"/>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3660080E-5B91-4BB4-86AE-1D63F89987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BFC9C5-D8B0-4593-9F95-1BA37960A97B}"/>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644332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195809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16813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63554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342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2919890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18182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3013104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5279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513979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8988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2350407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034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599921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79535"/>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3797516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85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15544357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94BF0D-D2A8-46BE-BAAA-F7D9A9F51C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06683E-F2D1-403A-87D0-4624FF4F973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3979D4-F57B-42DA-B298-F08ACB3797C2}"/>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645C98C8-C658-4BFC-9D8A-CF61486DF3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EC9425-5DA8-42AD-AA24-E988B08EFBFD}"/>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21078335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3DE4E-989E-468F-A293-479C08523F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4E91D9-90F3-4412-9318-2855E7E3BD8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666D0C-0626-4056-80F6-69C5AC219ED3}"/>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6BC5F178-916A-4E7E-BBB9-E526850ABA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63EFE66-6911-49FC-BB36-38C75B408C70}"/>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285189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E027-F5B4-4791-BDE4-E384C79D20BF}"/>
              </a:ext>
            </a:extLst>
          </p:cNvPr>
          <p:cNvSpPr>
            <a:spLocks noGrp="1"/>
          </p:cNvSpPr>
          <p:nvPr>
            <p:ph type="title"/>
          </p:nvPr>
        </p:nvSpPr>
        <p:spPr>
          <a:xfrm>
            <a:off x="831851" y="1709740"/>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1C06808-B790-44F3-AD2A-C4C09E32450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3DAE55-9055-473B-A86B-B5C059E9C520}"/>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0D41E332-CC04-4E06-A13E-D061155CF21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BABBD6-EFF6-466C-A864-1C699F93FE8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1129078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7F926-C876-4DFE-81D5-F5B7DBBD135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BE65772-C424-4662-88EF-DFC129F0A25A}"/>
              </a:ext>
            </a:extLst>
          </p:cNvPr>
          <p:cNvSpPr>
            <a:spLocks noGrp="1"/>
          </p:cNvSpPr>
          <p:nvPr>
            <p:ph sz="half" idx="1"/>
          </p:nvPr>
        </p:nvSpPr>
        <p:spPr>
          <a:xfrm>
            <a:off x="838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DD36A0-E265-4C86-BAC2-539B3E7684B6}"/>
              </a:ext>
            </a:extLst>
          </p:cNvPr>
          <p:cNvSpPr>
            <a:spLocks noGrp="1"/>
          </p:cNvSpPr>
          <p:nvPr>
            <p:ph sz="half" idx="2"/>
          </p:nvPr>
        </p:nvSpPr>
        <p:spPr>
          <a:xfrm>
            <a:off x="6172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FAC4FFD-F1BA-4434-AD78-9AFF4EDBF646}"/>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F7814D9E-7FD0-4631-AFFB-16A3B2E47DF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813AF17-CA1E-4606-97B8-BB8B0D964B0E}"/>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6632865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296BD-7EED-4CB0-AA40-55AD77AED3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3B5C427-2F15-4580-B067-43C196FCA2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6914BF-5B84-484B-B3C3-F0FD7DC7848F}"/>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4D8E0EE-EBE4-4F71-A7F7-C6AAD3196BC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C888F7-6831-414A-9BD4-7888FC2FF17E}"/>
              </a:ext>
            </a:extLst>
          </p:cNvPr>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FF8D02C-16FD-4E66-BB72-CA0400EF8F30}"/>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8" name="Tijdelijke aanduiding voor voettekst 7">
            <a:extLst>
              <a:ext uri="{FF2B5EF4-FFF2-40B4-BE49-F238E27FC236}">
                <a16:creationId xmlns:a16="http://schemas.microsoft.com/office/drawing/2014/main" id="{79D09FC7-DACA-41E1-8520-5C2C8C4B216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332F25A-C1FD-44E2-AC25-4D43B5A37F2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605094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9D6F0-B05D-481F-8F1E-A4D4427800F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40154C5-8BCF-4C7A-BDB1-03F222223434}"/>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4" name="Tijdelijke aanduiding voor voettekst 3">
            <a:extLst>
              <a:ext uri="{FF2B5EF4-FFF2-40B4-BE49-F238E27FC236}">
                <a16:creationId xmlns:a16="http://schemas.microsoft.com/office/drawing/2014/main" id="{51AADDFD-CB5C-47B9-A057-4E666A958D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BAA60AB-26E1-4690-8E61-22D0205D4A05}"/>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9938802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E5480A-D955-4AD1-886C-668C0F4BD892}"/>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3" name="Tijdelijke aanduiding voor voettekst 2">
            <a:extLst>
              <a:ext uri="{FF2B5EF4-FFF2-40B4-BE49-F238E27FC236}">
                <a16:creationId xmlns:a16="http://schemas.microsoft.com/office/drawing/2014/main" id="{0530D2FD-9DBE-40BD-8E30-49609A86946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0349880-5FE4-4B01-AEAE-539915D42FB4}"/>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9071302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1D6C20-9856-45E5-B7B2-917EC20F79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1F4C4-560C-4FB9-91B9-C88463EF0BB9}"/>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E9B96D5-1C48-4F77-8740-CB2C1888695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4943C2-2A5F-46E4-A017-E2D6FDD6F03F}"/>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6B0359DC-F3A6-4B34-98C8-6E54A109B43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1AAFB7F-C57D-4CD3-B4E8-C747BCD7E442}"/>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739985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EC01A-CA8F-42F1-9BA4-E4B9248F012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097A333-874C-4CAA-804C-B7D932752B1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4" name="Tijdelijke aanduiding voor tekst 3">
            <a:extLst>
              <a:ext uri="{FF2B5EF4-FFF2-40B4-BE49-F238E27FC236}">
                <a16:creationId xmlns:a16="http://schemas.microsoft.com/office/drawing/2014/main" id="{AB956D66-DBB9-4347-AD59-6B1A025CAD17}"/>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418A50B-5D61-4A7C-8553-C0E3ECF8C555}"/>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7D581649-61D9-4F43-AEBB-FA6090296BC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74FC073-956C-492F-B531-F2E60915E96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263760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D1709-3C0A-4CB5-92F9-D7D5514CD5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F6E93B4-2F12-46B1-ACB7-7491F8FA0D3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2DF2DA-9A6E-481B-AABC-5BA8104D6108}"/>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551DA231-1CD8-4572-B4C5-E620CBD1A2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A90A497-BAEF-474F-97AA-1F5D03265C5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2409843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59117E-0865-41C9-AEBB-CF00250D9316}"/>
              </a:ext>
            </a:extLst>
          </p:cNvPr>
          <p:cNvSpPr>
            <a:spLocks noGrp="1"/>
          </p:cNvSpPr>
          <p:nvPr>
            <p:ph type="title" orient="vert"/>
          </p:nvPr>
        </p:nvSpPr>
        <p:spPr>
          <a:xfrm>
            <a:off x="8724901" y="365126"/>
            <a:ext cx="2628900" cy="5811839"/>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72357A-CCDD-4CE3-B80D-A562A19D59D3}"/>
              </a:ext>
            </a:extLst>
          </p:cNvPr>
          <p:cNvSpPr>
            <a:spLocks noGrp="1"/>
          </p:cNvSpPr>
          <p:nvPr>
            <p:ph type="body" orient="vert" idx="1"/>
          </p:nvPr>
        </p:nvSpPr>
        <p:spPr>
          <a:xfrm>
            <a:off x="838201" y="365126"/>
            <a:ext cx="7734300" cy="581183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35BF88-BD04-453A-AD09-B7C0DD001478}"/>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3660080E-5B91-4BB4-86AE-1D63F89987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BFC9C5-D8B0-4593-9F95-1BA37960A97B}"/>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29146877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1786975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29711"/>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6150228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6578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3"/>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3"/>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2935880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jpeg"/><Relationship Id="rId5" Type="http://schemas.openxmlformats.org/officeDocument/2006/relationships/theme" Target="../theme/theme4.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jpeg"/><Relationship Id="rId5" Type="http://schemas.openxmlformats.org/officeDocument/2006/relationships/theme" Target="../theme/theme5.xml"/><Relationship Id="rId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image" Target="../media/image1.jpeg"/><Relationship Id="rId5" Type="http://schemas.openxmlformats.org/officeDocument/2006/relationships/theme" Target="../theme/theme6.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7.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1.jpeg"/><Relationship Id="rId5" Type="http://schemas.openxmlformats.org/officeDocument/2006/relationships/theme" Target="../theme/theme8.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26561927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778B48-2995-44B6-A431-F9CC14E56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48F7E78-2C8E-4DFE-A5C3-AF80FE3B9E6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98CEEE-A80D-46CD-B63D-3CFFAAB4988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BD6EF8DB-F1B3-4FCA-A6F3-62AB89C0665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A7181A9-087F-40C7-8C1F-591CF795EE2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D190E-9CA1-4100-BECD-982C78C14D4B}" type="slidenum">
              <a:rPr lang="nl-NL" smtClean="0"/>
              <a:t>‹nr.›</a:t>
            </a:fld>
            <a:endParaRPr lang="nl-NL"/>
          </a:p>
        </p:txBody>
      </p:sp>
    </p:spTree>
    <p:extLst>
      <p:ext uri="{BB962C8B-B14F-4D97-AF65-F5344CB8AC3E}">
        <p14:creationId xmlns:p14="http://schemas.microsoft.com/office/powerpoint/2010/main" val="185322845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104148851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58870137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308835058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411591525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778B48-2995-44B6-A431-F9CC14E56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48F7E78-2C8E-4DFE-A5C3-AF80FE3B9E6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98CEEE-A80D-46CD-B63D-3CFFAAB4988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BD6EF8DB-F1B3-4FCA-A6F3-62AB89C0665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A7181A9-087F-40C7-8C1F-591CF795EE2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D190E-9CA1-4100-BECD-982C78C14D4B}" type="slidenum">
              <a:rPr lang="nl-NL" smtClean="0"/>
              <a:t>‹nr.›</a:t>
            </a:fld>
            <a:endParaRPr lang="nl-NL"/>
          </a:p>
        </p:txBody>
      </p:sp>
    </p:spTree>
    <p:extLst>
      <p:ext uri="{BB962C8B-B14F-4D97-AF65-F5344CB8AC3E}">
        <p14:creationId xmlns:p14="http://schemas.microsoft.com/office/powerpoint/2010/main" val="348841476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77791170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Lst>
  <p:hf hdr="0"/>
  <p:txStyles>
    <p:titleStyle>
      <a:lvl1pPr algn="l" defTabSz="914354"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54" rtl="0" eaLnBrk="1" fontAlgn="base" hangingPunct="1">
        <a:spcBef>
          <a:spcPct val="0"/>
        </a:spcBef>
        <a:spcAft>
          <a:spcPct val="0"/>
        </a:spcAft>
        <a:defRPr sz="4400">
          <a:solidFill>
            <a:schemeClr val="tx1"/>
          </a:solidFill>
          <a:latin typeface="Univers 45 Light" charset="0"/>
        </a:defRPr>
      </a:lvl2pPr>
      <a:lvl3pPr algn="ctr" defTabSz="914354" rtl="0" eaLnBrk="1" fontAlgn="base" hangingPunct="1">
        <a:spcBef>
          <a:spcPct val="0"/>
        </a:spcBef>
        <a:spcAft>
          <a:spcPct val="0"/>
        </a:spcAft>
        <a:defRPr sz="4400">
          <a:solidFill>
            <a:schemeClr val="tx1"/>
          </a:solidFill>
          <a:latin typeface="Univers 45 Light" charset="0"/>
        </a:defRPr>
      </a:lvl3pPr>
      <a:lvl4pPr algn="ctr" defTabSz="914354" rtl="0" eaLnBrk="1" fontAlgn="base" hangingPunct="1">
        <a:spcBef>
          <a:spcPct val="0"/>
        </a:spcBef>
        <a:spcAft>
          <a:spcPct val="0"/>
        </a:spcAft>
        <a:defRPr sz="4400">
          <a:solidFill>
            <a:schemeClr val="tx1"/>
          </a:solidFill>
          <a:latin typeface="Univers 45 Light" charset="0"/>
        </a:defRPr>
      </a:lvl4pPr>
      <a:lvl5pPr algn="ctr" defTabSz="914354" rtl="0" eaLnBrk="1" fontAlgn="base" hangingPunct="1">
        <a:spcBef>
          <a:spcPct val="0"/>
        </a:spcBef>
        <a:spcAft>
          <a:spcPct val="0"/>
        </a:spcAft>
        <a:defRPr sz="4400">
          <a:solidFill>
            <a:schemeClr val="tx1"/>
          </a:solidFill>
          <a:latin typeface="Univers 45 Light" charset="0"/>
        </a:defRPr>
      </a:lvl5pPr>
      <a:lvl6pPr marL="609570" algn="ctr" defTabSz="914354" rtl="0" eaLnBrk="1" fontAlgn="base" hangingPunct="1">
        <a:spcBef>
          <a:spcPct val="0"/>
        </a:spcBef>
        <a:spcAft>
          <a:spcPct val="0"/>
        </a:spcAft>
        <a:defRPr sz="4400">
          <a:solidFill>
            <a:schemeClr val="tx1"/>
          </a:solidFill>
          <a:latin typeface="Univers 45 Light" charset="0"/>
        </a:defRPr>
      </a:lvl6pPr>
      <a:lvl7pPr marL="1219140" algn="ctr" defTabSz="914354" rtl="0" eaLnBrk="1" fontAlgn="base" hangingPunct="1">
        <a:spcBef>
          <a:spcPct val="0"/>
        </a:spcBef>
        <a:spcAft>
          <a:spcPct val="0"/>
        </a:spcAft>
        <a:defRPr sz="4400">
          <a:solidFill>
            <a:schemeClr val="tx1"/>
          </a:solidFill>
          <a:latin typeface="Univers 45 Light" charset="0"/>
        </a:defRPr>
      </a:lvl7pPr>
      <a:lvl8pPr marL="1828709" algn="ctr" defTabSz="914354" rtl="0" eaLnBrk="1" fontAlgn="base" hangingPunct="1">
        <a:spcBef>
          <a:spcPct val="0"/>
        </a:spcBef>
        <a:spcAft>
          <a:spcPct val="0"/>
        </a:spcAft>
        <a:defRPr sz="4400">
          <a:solidFill>
            <a:schemeClr val="tx1"/>
          </a:solidFill>
          <a:latin typeface="Univers 45 Light" charset="0"/>
        </a:defRPr>
      </a:lvl8pPr>
      <a:lvl9pPr marL="2438278" algn="ctr" defTabSz="914354" rtl="0" eaLnBrk="1" fontAlgn="base" hangingPunct="1">
        <a:spcBef>
          <a:spcPct val="0"/>
        </a:spcBef>
        <a:spcAft>
          <a:spcPct val="0"/>
        </a:spcAft>
        <a:defRPr sz="4400">
          <a:solidFill>
            <a:schemeClr val="tx1"/>
          </a:solidFill>
          <a:latin typeface="Univers 45 Light" charset="0"/>
        </a:defRPr>
      </a:lvl9pPr>
    </p:titleStyle>
    <p:bodyStyle>
      <a:lvl1pPr marL="342882" indent="-342882" algn="l" defTabSz="914354"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13" indent="-285737" algn="l" defTabSz="914354"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42" indent="-228589" algn="l" defTabSz="914354"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20"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298"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eg"/><Relationship Id="rId7" Type="http://schemas.openxmlformats.org/officeDocument/2006/relationships/image" Target="../media/image54.jpg"/><Relationship Id="rId2" Type="http://schemas.openxmlformats.org/officeDocument/2006/relationships/notesSlide" Target="../notesSlides/notesSlide32.xml"/><Relationship Id="rId1" Type="http://schemas.openxmlformats.org/officeDocument/2006/relationships/slideLayout" Target="../slideLayouts/slideLayout30.xml"/><Relationship Id="rId6" Type="http://schemas.openxmlformats.org/officeDocument/2006/relationships/image" Target="../media/image53.emf"/><Relationship Id="rId11" Type="http://schemas.openxmlformats.org/officeDocument/2006/relationships/image" Target="../media/image58.png"/><Relationship Id="rId5" Type="http://schemas.openxmlformats.org/officeDocument/2006/relationships/image" Target="../media/image52.emf"/><Relationship Id="rId10" Type="http://schemas.openxmlformats.org/officeDocument/2006/relationships/image" Target="../media/image57.png"/><Relationship Id="rId4" Type="http://schemas.openxmlformats.org/officeDocument/2006/relationships/image" Target="../media/image51.emf"/><Relationship Id="rId9" Type="http://schemas.openxmlformats.org/officeDocument/2006/relationships/image" Target="../media/image5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18.xml"/><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60.jpeg"/></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30.xml"/><Relationship Id="rId5" Type="http://schemas.openxmlformats.org/officeDocument/2006/relationships/image" Target="../media/image64.png"/><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7" Type="http://schemas.microsoft.com/office/2007/relationships/hdphoto" Target="../media/hdphoto1.wdp"/><Relationship Id="rId2" Type="http://schemas.openxmlformats.org/officeDocument/2006/relationships/notesSlide" Target="../notesSlides/notesSlide45.xml"/><Relationship Id="rId1" Type="http://schemas.openxmlformats.org/officeDocument/2006/relationships/slideLayout" Target="../slideLayouts/slideLayout30.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6.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7.xml"/><Relationship Id="rId1" Type="http://schemas.openxmlformats.org/officeDocument/2006/relationships/slideLayout" Target="../slideLayouts/slideLayout30.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8.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s>
</file>

<file path=ppt/slides/_rels/slide52.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3.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5.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6.xml"/><Relationship Id="rId1" Type="http://schemas.openxmlformats.org/officeDocument/2006/relationships/slideLayout" Target="../slideLayouts/slideLayout32.xml"/></Relationships>
</file>

<file path=ppt/slides/_rels/slide5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8.xml"/><Relationship Id="rId1" Type="http://schemas.openxmlformats.org/officeDocument/2006/relationships/slideLayout" Target="../slideLayouts/slideLayout44.xml"/></Relationships>
</file>

<file path=ppt/slides/_rels/slide5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9.xml"/><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0.xml"/><Relationship Id="rId1" Type="http://schemas.openxmlformats.org/officeDocument/2006/relationships/slideLayout" Target="../slideLayouts/slideLayout22.xml"/><Relationship Id="rId5" Type="http://schemas.openxmlformats.org/officeDocument/2006/relationships/image" Target="../media/image95.png"/><Relationship Id="rId4" Type="http://schemas.openxmlformats.org/officeDocument/2006/relationships/image" Target="../media/image94.png"/></Relationships>
</file>

<file path=ppt/slides/_rels/slide6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1.xml"/><Relationship Id="rId1" Type="http://schemas.openxmlformats.org/officeDocument/2006/relationships/slideLayout" Target="../slideLayouts/slideLayout30.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png"/></Relationships>
</file>

<file path=ppt/slides/_rels/slide62.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0.png"/><Relationship Id="rId7" Type="http://schemas.openxmlformats.org/officeDocument/2006/relationships/image" Target="../media/image103.png"/><Relationship Id="rId2" Type="http://schemas.openxmlformats.org/officeDocument/2006/relationships/notesSlide" Target="../notesSlides/notesSlide62.xml"/><Relationship Id="rId1" Type="http://schemas.openxmlformats.org/officeDocument/2006/relationships/slideLayout" Target="../slideLayouts/slideLayout22.xml"/><Relationship Id="rId6" Type="http://schemas.microsoft.com/office/2007/relationships/hdphoto" Target="../media/hdphoto2.wdp"/><Relationship Id="rId5" Type="http://schemas.openxmlformats.org/officeDocument/2006/relationships/image" Target="../media/image102.png"/><Relationship Id="rId4" Type="http://schemas.openxmlformats.org/officeDocument/2006/relationships/image" Target="../media/image101.png"/></Relationships>
</file>

<file path=ppt/slides/_rels/slide6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3.xml"/><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64.xml"/><Relationship Id="rId1" Type="http://schemas.openxmlformats.org/officeDocument/2006/relationships/slideLayout" Target="../slideLayouts/slideLayout22.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112.png"/><Relationship Id="rId4" Type="http://schemas.openxmlformats.org/officeDocument/2006/relationships/image" Target="../media/image107.png"/><Relationship Id="rId9" Type="http://schemas.microsoft.com/office/2007/relationships/hdphoto" Target="../media/hdphoto3.wdp"/></Relationships>
</file>

<file path=ppt/slides/_rels/slide65.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3.png"/><Relationship Id="rId7" Type="http://schemas.openxmlformats.org/officeDocument/2006/relationships/image" Target="../media/image116.png"/><Relationship Id="rId2" Type="http://schemas.openxmlformats.org/officeDocument/2006/relationships/notesSlide" Target="../notesSlides/notesSlide65.xml"/><Relationship Id="rId1" Type="http://schemas.openxmlformats.org/officeDocument/2006/relationships/slideLayout" Target="../slideLayouts/slideLayout22.xml"/><Relationship Id="rId6" Type="http://schemas.openxmlformats.org/officeDocument/2006/relationships/image" Target="../media/image115.png"/><Relationship Id="rId5" Type="http://schemas.openxmlformats.org/officeDocument/2006/relationships/image" Target="../media/image114.png"/><Relationship Id="rId4" Type="http://schemas.microsoft.com/office/2007/relationships/hdphoto" Target="../media/hdphoto4.wdp"/></Relationships>
</file>

<file path=ppt/slides/_rels/slide66.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notesSlide" Target="../notesSlides/notesSlide66.xml"/><Relationship Id="rId7" Type="http://schemas.openxmlformats.org/officeDocument/2006/relationships/image" Target="../media/image121.png"/><Relationship Id="rId2" Type="http://schemas.openxmlformats.org/officeDocument/2006/relationships/slideLayout" Target="../slideLayouts/slideLayout32.xml"/><Relationship Id="rId1" Type="http://schemas.openxmlformats.org/officeDocument/2006/relationships/tags" Target="../tags/tag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68.xml"/><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3" Type="http://schemas.openxmlformats.org/officeDocument/2006/relationships/hyperlink" Target="http://www.eetstoplicht.nl/" TargetMode="External"/><Relationship Id="rId2" Type="http://schemas.openxmlformats.org/officeDocument/2006/relationships/notesSlide" Target="../notesSlides/notesSlide69.xml"/><Relationship Id="rId1" Type="http://schemas.openxmlformats.org/officeDocument/2006/relationships/slideLayout" Target="../slideLayouts/slideLayout46.xml"/><Relationship Id="rId5" Type="http://schemas.openxmlformats.org/officeDocument/2006/relationships/image" Target="../media/image125.png"/><Relationship Id="rId4" Type="http://schemas.openxmlformats.org/officeDocument/2006/relationships/image" Target="../media/image124.png"/></Relationships>
</file>

<file path=ppt/slides/_rels/slide70.xml.rels><?xml version="1.0" encoding="UTF-8" standalone="yes"?>
<Relationships xmlns="http://schemas.openxmlformats.org/package/2006/relationships"><Relationship Id="rId8" Type="http://schemas.openxmlformats.org/officeDocument/2006/relationships/hyperlink" Target="http://www.pharos.nl/diabetes" TargetMode="External"/><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126.jpeg"/></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0E35C843-7E1E-4B2B-9A4E-873C6A318163}"/>
              </a:ext>
            </a:extLst>
          </p:cNvPr>
          <p:cNvSpPr txBox="1"/>
          <p:nvPr/>
        </p:nvSpPr>
        <p:spPr>
          <a:xfrm>
            <a:off x="862218" y="609696"/>
            <a:ext cx="10642657" cy="2226315"/>
          </a:xfrm>
          <a:prstGeom prst="rect">
            <a:avLst/>
          </a:prstGeom>
          <a:noFill/>
        </p:spPr>
        <p:txBody>
          <a:bodyPr wrap="none" rtlCol="0">
            <a:spAutoFit/>
          </a:bodyPr>
          <a:lstStyle/>
          <a:p>
            <a:pPr defTabSz="1219170" eaLnBrk="0" fontAlgn="base" hangingPunct="0">
              <a:spcBef>
                <a:spcPct val="0"/>
              </a:spcBef>
              <a:spcAft>
                <a:spcPct val="0"/>
              </a:spcAft>
            </a:pPr>
            <a:r>
              <a:rPr lang="nl-NL" sz="8000" b="1" dirty="0">
                <a:solidFill>
                  <a:srgbClr val="1F497D"/>
                </a:solidFill>
                <a:latin typeface="Trebuchet MS" pitchFamily="34" charset="0"/>
                <a:cs typeface="Helvetica" panose="020B0604020202020204" pitchFamily="34" charset="0"/>
              </a:rPr>
              <a:t>Diabetes en ramadan,</a:t>
            </a:r>
          </a:p>
          <a:p>
            <a:pPr algn="ctr" defTabSz="1219170" eaLnBrk="0" fontAlgn="base" hangingPunct="0">
              <a:spcBef>
                <a:spcPct val="0"/>
              </a:spcBef>
              <a:spcAft>
                <a:spcPct val="0"/>
              </a:spcAft>
            </a:pPr>
            <a:r>
              <a:rPr lang="nl-NL" sz="5867" b="1" dirty="0">
                <a:solidFill>
                  <a:srgbClr val="1F497D"/>
                </a:solidFill>
                <a:latin typeface="Trebuchet MS" pitchFamily="34" charset="0"/>
                <a:cs typeface="Helvetica" panose="020B0604020202020204" pitchFamily="34" charset="0"/>
              </a:rPr>
              <a:t>dat </a:t>
            </a:r>
            <a:r>
              <a:rPr lang="nl-NL" sz="5867" b="1" dirty="0" smtClean="0">
                <a:solidFill>
                  <a:srgbClr val="1F497D"/>
                </a:solidFill>
                <a:latin typeface="Trebuchet MS" pitchFamily="34" charset="0"/>
                <a:cs typeface="Helvetica" panose="020B0604020202020204" pitchFamily="34" charset="0"/>
              </a:rPr>
              <a:t>kun je leren</a:t>
            </a:r>
            <a:r>
              <a:rPr lang="nl-NL" sz="5867" b="1" dirty="0">
                <a:solidFill>
                  <a:srgbClr val="1F497D"/>
                </a:solidFill>
                <a:latin typeface="Trebuchet MS" pitchFamily="34" charset="0"/>
                <a:cs typeface="Helvetica" panose="020B0604020202020204" pitchFamily="34" charset="0"/>
              </a:rPr>
              <a:t>!</a:t>
            </a:r>
          </a:p>
        </p:txBody>
      </p:sp>
      <p:sp>
        <p:nvSpPr>
          <p:cNvPr id="11" name="Tekstvak 10">
            <a:extLst>
              <a:ext uri="{FF2B5EF4-FFF2-40B4-BE49-F238E27FC236}">
                <a16:creationId xmlns:a16="http://schemas.microsoft.com/office/drawing/2014/main" id="{5878B146-4574-4D30-A66F-E68B975F4A80}"/>
              </a:ext>
            </a:extLst>
          </p:cNvPr>
          <p:cNvSpPr txBox="1"/>
          <p:nvPr/>
        </p:nvSpPr>
        <p:spPr>
          <a:xfrm>
            <a:off x="6866997" y="4390612"/>
            <a:ext cx="8081351" cy="913199"/>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Amsterdam UMC, locatie VUmc</a:t>
            </a:r>
          </a:p>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Afdeling Huisartsgeneeskunde</a:t>
            </a:r>
          </a:p>
        </p:txBody>
      </p:sp>
      <p:pic>
        <p:nvPicPr>
          <p:cNvPr id="8" name="Afbeelding 7">
            <a:extLst>
              <a:ext uri="{FF2B5EF4-FFF2-40B4-BE49-F238E27FC236}">
                <a16:creationId xmlns:a16="http://schemas.microsoft.com/office/drawing/2014/main" id="{818D7521-473D-44F0-A130-ABFD2196AA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929195" y="4395581"/>
            <a:ext cx="762704" cy="2099900"/>
          </a:xfrm>
          <a:prstGeom prst="rect">
            <a:avLst/>
          </a:prstGeom>
        </p:spPr>
      </p:pic>
      <p:pic>
        <p:nvPicPr>
          <p:cNvPr id="12" name="Afbeelding 11">
            <a:extLst>
              <a:ext uri="{FF2B5EF4-FFF2-40B4-BE49-F238E27FC236}">
                <a16:creationId xmlns:a16="http://schemas.microsoft.com/office/drawing/2014/main" id="{1C87EDAB-CE3E-455D-AEB0-7E4EA3156F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44979" y="4599305"/>
            <a:ext cx="1012291" cy="1878315"/>
          </a:xfrm>
          <a:prstGeom prst="rect">
            <a:avLst/>
          </a:prstGeom>
        </p:spPr>
      </p:pic>
      <p:pic>
        <p:nvPicPr>
          <p:cNvPr id="13" name="Afbeelding 12" descr="Afbeelding met speelgoed, pop&#10;&#10;Automatisch gegenereerde beschrijving">
            <a:extLst>
              <a:ext uri="{FF2B5EF4-FFF2-40B4-BE49-F238E27FC236}">
                <a16:creationId xmlns:a16="http://schemas.microsoft.com/office/drawing/2014/main" id="{B54B2BFE-F147-4AFD-8F5B-D84440BD31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767" y="4354551"/>
            <a:ext cx="866965" cy="2181960"/>
          </a:xfrm>
          <a:prstGeom prst="rect">
            <a:avLst/>
          </a:prstGeom>
        </p:spPr>
      </p:pic>
      <p:pic>
        <p:nvPicPr>
          <p:cNvPr id="14" name="Afbeelding 13" descr="Afbeelding met speelgoed&#10;&#10;Automatisch gegenereerde beschrijving">
            <a:extLst>
              <a:ext uri="{FF2B5EF4-FFF2-40B4-BE49-F238E27FC236}">
                <a16:creationId xmlns:a16="http://schemas.microsoft.com/office/drawing/2014/main" id="{722CD060-092A-441A-A17A-D52E34414A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6217" y="4295660"/>
            <a:ext cx="1114545" cy="2181960"/>
          </a:xfrm>
          <a:prstGeom prst="rect">
            <a:avLst/>
          </a:prstGeom>
        </p:spPr>
      </p:pic>
      <p:pic>
        <p:nvPicPr>
          <p:cNvPr id="3" name="Afbeelding 2">
            <a:extLst>
              <a:ext uri="{FF2B5EF4-FFF2-40B4-BE49-F238E27FC236}">
                <a16:creationId xmlns:a16="http://schemas.microsoft.com/office/drawing/2014/main" id="{80C67EFC-8A49-402F-BDAA-2EF882E460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2218" y="4319849"/>
            <a:ext cx="891879" cy="2157772"/>
          </a:xfrm>
          <a:prstGeom prst="rect">
            <a:avLst/>
          </a:prstGeom>
        </p:spPr>
      </p:pic>
      <p:sp>
        <p:nvSpPr>
          <p:cNvPr id="4" name="Tekstvak 3"/>
          <p:cNvSpPr txBox="1"/>
          <p:nvPr/>
        </p:nvSpPr>
        <p:spPr>
          <a:xfrm>
            <a:off x="1121707" y="6604084"/>
            <a:ext cx="10820400" cy="253916"/>
          </a:xfrm>
          <a:prstGeom prst="rect">
            <a:avLst/>
          </a:prstGeom>
          <a:noFill/>
        </p:spPr>
        <p:txBody>
          <a:bodyPr wrap="square" rtlCol="0">
            <a:spAutoFit/>
          </a:bodyPr>
          <a:lstStyle/>
          <a:p>
            <a:pPr defTabSz="1219170" eaLnBrk="0" fontAlgn="base" hangingPunct="0">
              <a:spcBef>
                <a:spcPct val="0"/>
              </a:spcBef>
              <a:spcAft>
                <a:spcPct val="0"/>
              </a:spcAft>
            </a:pPr>
            <a:r>
              <a:rPr lang="nl-NL" sz="1050" dirty="0" smtClean="0">
                <a:solidFill>
                  <a:srgbClr val="000000"/>
                </a:solidFill>
                <a:latin typeface="Calibri" charset="0"/>
              </a:rPr>
              <a:t>Op de illustraties </a:t>
            </a:r>
            <a:r>
              <a:rPr lang="nl-NL" sz="1050" dirty="0" smtClean="0">
                <a:latin typeface="Calibri" charset="0"/>
              </a:rPr>
              <a:t>en de tekst van deze presentatie rust auteursrecht. Het gebruik van de illustraties en de tekst op </a:t>
            </a:r>
            <a:r>
              <a:rPr lang="nl-NL" sz="1050" dirty="0" smtClean="0">
                <a:latin typeface="Calibri" charset="0"/>
              </a:rPr>
              <a:t>een </a:t>
            </a:r>
            <a:r>
              <a:rPr lang="nl-NL" sz="1050" dirty="0" smtClean="0">
                <a:latin typeface="Calibri" charset="0"/>
              </a:rPr>
              <a:t>manier dan in deze presentatie is niet toegestaan. </a:t>
            </a:r>
            <a:r>
              <a:rPr lang="fr-FR" sz="1050" dirty="0" smtClean="0">
                <a:latin typeface="Calibri" charset="0"/>
              </a:rPr>
              <a:t>©2021</a:t>
            </a:r>
            <a:endParaRPr lang="nl-NL" sz="1050" dirty="0">
              <a:latin typeface="Calibri" charset="0"/>
            </a:endParaRPr>
          </a:p>
        </p:txBody>
      </p:sp>
    </p:spTree>
    <p:extLst>
      <p:ext uri="{BB962C8B-B14F-4D97-AF65-F5344CB8AC3E}">
        <p14:creationId xmlns:p14="http://schemas.microsoft.com/office/powerpoint/2010/main" val="3642876248"/>
      </p:ext>
    </p:extLst>
  </p:cSld>
  <p:clrMapOvr>
    <a:masterClrMapping/>
  </p:clrMapOvr>
  <mc:AlternateContent xmlns:mc="http://schemas.openxmlformats.org/markup-compatibility/2006" xmlns:p14="http://schemas.microsoft.com/office/powerpoint/2010/main">
    <mc:Choice Requires="p14">
      <p:transition spd="slow" p14:dur="2000" advTm="71065"/>
    </mc:Choice>
    <mc:Fallback xmlns="">
      <p:transition spd="slow" advTm="71065"/>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884767" y="645584"/>
            <a:ext cx="10492317" cy="1143000"/>
          </a:xfrm>
          <a:prstGeom prst="rect">
            <a:avLst/>
          </a:prstGeom>
        </p:spPr>
        <p:txBody>
          <a:bodyPr rtlCol="0">
            <a:noAutofit/>
          </a:bodyPr>
          <a:lstStyle/>
          <a:p>
            <a:pPr fontAlgn="auto">
              <a:spcAft>
                <a:spcPts val="0"/>
              </a:spcAft>
              <a:defRPr/>
            </a:pPr>
            <a:r>
              <a:rPr lang="nl-NL" sz="4267" dirty="0">
                <a:solidFill>
                  <a:schemeClr val="tx2"/>
                </a:solidFill>
                <a:latin typeface="Trebuchet MS" pitchFamily="34" charset="0"/>
                <a:cs typeface="Helvetica" panose="020B0604020202020204" pitchFamily="34" charset="0"/>
              </a:rPr>
              <a:t>Wat gaan we bespreken?</a:t>
            </a: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endParaRPr lang="nl-NL" sz="4267" dirty="0">
              <a:latin typeface="Trebuchet MS" pitchFamily="34" charset="0"/>
            </a:endParaRPr>
          </a:p>
        </p:txBody>
      </p:sp>
      <p:sp>
        <p:nvSpPr>
          <p:cNvPr id="9218" name="Tijdelijke aanduiding voor inhoud 2"/>
          <p:cNvSpPr>
            <a:spLocks noGrp="1"/>
          </p:cNvSpPr>
          <p:nvPr>
            <p:ph idx="4294967295"/>
          </p:nvPr>
        </p:nvSpPr>
        <p:spPr>
          <a:xfrm>
            <a:off x="903531" y="2148714"/>
            <a:ext cx="10204451" cy="4256617"/>
          </a:xfrm>
          <a:prstGeom prst="rect">
            <a:avLst/>
          </a:prstGeom>
        </p:spPr>
        <p:txBody>
          <a:bodyPr/>
          <a:lstStyle/>
          <a:p>
            <a:pPr marL="0" indent="0">
              <a:buSzPct val="100000"/>
              <a:buNone/>
            </a:pPr>
            <a:r>
              <a:rPr lang="en-GB" b="1" dirty="0">
                <a:solidFill>
                  <a:schemeClr val="accent1"/>
                </a:solidFill>
                <a:latin typeface="Trebuchet MS" pitchFamily="34" charset="0"/>
              </a:rPr>
              <a:t>1. Diabetes:</a:t>
            </a:r>
          </a:p>
          <a:p>
            <a:pPr>
              <a:buSzPct val="100000"/>
              <a:buFont typeface="Courier New" panose="02070309020205020404" pitchFamily="49" charset="0"/>
              <a:buChar char="o"/>
            </a:pPr>
            <a:r>
              <a:rPr lang="en-GB" sz="2667" b="1" dirty="0">
                <a:solidFill>
                  <a:schemeClr val="accent1"/>
                </a:solidFill>
                <a:latin typeface="Trebuchet MS" pitchFamily="34" charset="0"/>
              </a:rPr>
              <a:t>Belangrijke informatie over diabetes</a:t>
            </a:r>
          </a:p>
          <a:p>
            <a:pPr marL="0" indent="0">
              <a:buNone/>
            </a:pPr>
            <a:endParaRPr lang="nl-NL" altLang="nl-NL" sz="2133" dirty="0">
              <a:solidFill>
                <a:srgbClr val="694893"/>
              </a:solidFill>
              <a:latin typeface="Helvetica Neue LT Std 45 Light"/>
            </a:endParaRPr>
          </a:p>
          <a:p>
            <a:pPr marL="0" indent="0">
              <a:buNone/>
            </a:pPr>
            <a:endParaRPr lang="nl-NL" altLang="nl-NL" sz="2133" dirty="0">
              <a:solidFill>
                <a:srgbClr val="694893"/>
              </a:solidFill>
              <a:latin typeface="Trebuchet MS Standaard" charset="0"/>
            </a:endParaRPr>
          </a:p>
        </p:txBody>
      </p:sp>
      <p:sp>
        <p:nvSpPr>
          <p:cNvPr id="6"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2</a:t>
            </a:fld>
            <a:endParaRPr lang="nl-NL" dirty="0">
              <a:solidFill>
                <a:srgbClr val="000000"/>
              </a:solidFill>
            </a:endParaRPr>
          </a:p>
          <a:p>
            <a:pPr defTabSz="1219170" eaLnBrk="0" fontAlgn="base" hangingPunct="0">
              <a:spcBef>
                <a:spcPct val="0"/>
              </a:spcBef>
              <a:spcAft>
                <a:spcPct val="0"/>
              </a:spcAft>
              <a:defRPr/>
            </a:pPr>
            <a:endParaRPr lang="nl-NL" altLang="nl-NL" dirty="0">
              <a:solidFill>
                <a:srgbClr val="003741"/>
              </a:solidFill>
              <a:latin typeface="Univers 45 Light" charset="0"/>
            </a:endParaRPr>
          </a:p>
        </p:txBody>
      </p:sp>
      <p:sp>
        <p:nvSpPr>
          <p:cNvPr id="5" name="Tijdelijke aanduiding voor inhoud 2"/>
          <p:cNvSpPr txBox="1">
            <a:spLocks/>
          </p:cNvSpPr>
          <p:nvPr/>
        </p:nvSpPr>
        <p:spPr>
          <a:xfrm>
            <a:off x="953508" y="3621022"/>
            <a:ext cx="10204451" cy="4256617"/>
          </a:xfrm>
          <a:prstGeom prst="rect">
            <a:avLst/>
          </a:prstGeom>
        </p:spPr>
        <p:txBody>
          <a:bodyPr/>
          <a:lstStyle>
            <a:lvl1pPr marL="257175" indent="-257175" algn="l" defTabSz="685800" rtl="0" eaLnBrk="1" fontAlgn="base" hangingPunct="1">
              <a:spcBef>
                <a:spcPct val="20000"/>
              </a:spcBef>
              <a:spcAft>
                <a:spcPct val="0"/>
              </a:spcAft>
              <a:buFont typeface="Arial" charset="0"/>
              <a:buChar char="•"/>
              <a:defRPr sz="2400" kern="1200" baseline="0">
                <a:solidFill>
                  <a:srgbClr val="003741"/>
                </a:solidFill>
                <a:latin typeface="Trebuchet MS" charset="0"/>
                <a:ea typeface="+mn-ea"/>
                <a:cs typeface="+mn-cs"/>
              </a:defRPr>
            </a:lvl1pPr>
            <a:lvl2pPr marL="557213" indent="-214313" algn="l" defTabSz="685800" rtl="0" eaLnBrk="1" fontAlgn="base" hangingPunct="1">
              <a:spcBef>
                <a:spcPct val="20000"/>
              </a:spcBef>
              <a:spcAft>
                <a:spcPct val="0"/>
              </a:spcAft>
              <a:buFont typeface="Arial" charset="0"/>
              <a:buChar char="–"/>
              <a:defRPr sz="2100" kern="1200" baseline="0">
                <a:solidFill>
                  <a:srgbClr val="003741"/>
                </a:solidFill>
                <a:latin typeface="Trebuchet MS" charset="0"/>
                <a:ea typeface="+mn-ea"/>
                <a:cs typeface="+mn-cs"/>
              </a:defRPr>
            </a:lvl2pPr>
            <a:lvl3pPr marL="857250" indent="-171450" algn="l" defTabSz="685800"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2001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4pPr>
            <a:lvl5pPr marL="15430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defTabSz="914377">
              <a:buSzPct val="100000"/>
              <a:buNone/>
              <a:defRPr/>
            </a:pPr>
            <a:r>
              <a:rPr lang="en-GB" sz="3200" dirty="0">
                <a:solidFill>
                  <a:srgbClr val="4F81BD"/>
                </a:solidFill>
                <a:latin typeface="Trebuchet MS" pitchFamily="34" charset="0"/>
              </a:rPr>
              <a:t>2. </a:t>
            </a:r>
            <a:r>
              <a:rPr lang="en-GB" sz="3200" b="1" dirty="0">
                <a:solidFill>
                  <a:srgbClr val="4F81BD"/>
                </a:solidFill>
                <a:latin typeface="Trebuchet MS" pitchFamily="34" charset="0"/>
              </a:rPr>
              <a:t>Diabetes en ramadan: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Kan ik vasten?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Hoe kan ik een veilige ramadan hebben?</a:t>
            </a:r>
          </a:p>
          <a:p>
            <a:pPr marL="0" indent="0" defTabSz="914377">
              <a:buNone/>
              <a:defRPr/>
            </a:pPr>
            <a:endParaRPr lang="nl-NL" altLang="nl-NL" sz="2133" dirty="0">
              <a:solidFill>
                <a:srgbClr val="4F81BD"/>
              </a:solidFill>
              <a:latin typeface="Helvetica Neue LT Std 45 Light"/>
            </a:endParaRPr>
          </a:p>
          <a:p>
            <a:pPr marL="0" indent="0" defTabSz="914377">
              <a:buNone/>
              <a:defRPr/>
            </a:pPr>
            <a:endParaRPr lang="nl-NL" altLang="nl-NL" sz="2133" dirty="0">
              <a:solidFill>
                <a:srgbClr val="694893"/>
              </a:solidFill>
              <a:latin typeface="Trebuchet MS Standaard" charset="0"/>
            </a:endParaRPr>
          </a:p>
        </p:txBody>
      </p:sp>
      <p:sp>
        <p:nvSpPr>
          <p:cNvPr id="4" name="Tekstvak 3"/>
          <p:cNvSpPr txBox="1"/>
          <p:nvPr/>
        </p:nvSpPr>
        <p:spPr>
          <a:xfrm>
            <a:off x="1775521" y="6273017"/>
            <a:ext cx="184731" cy="790088"/>
          </a:xfrm>
          <a:prstGeom prst="rect">
            <a:avLst/>
          </a:prstGeom>
          <a:noFill/>
        </p:spPr>
        <p:txBody>
          <a:bodyPr wrap="none" rtlCol="0">
            <a:spAutoFit/>
          </a:bodyPr>
          <a:lstStyle/>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9" name="Tijdelijke aanduiding voor dianummer 4"/>
          <p:cNvSpPr txBox="1">
            <a:spLocks/>
          </p:cNvSpPr>
          <p:nvPr/>
        </p:nvSpPr>
        <p:spPr bwMode="auto">
          <a:xfrm>
            <a:off x="9163140" y="6608531"/>
            <a:ext cx="2669304" cy="3661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nl-NL"/>
            </a:defPPr>
            <a:lvl1pPr algn="r" rtl="0" eaLnBrk="0" fontAlgn="base" hangingPunct="0">
              <a:spcBef>
                <a:spcPct val="0"/>
              </a:spcBef>
              <a:spcAft>
                <a:spcPct val="0"/>
              </a:spcAft>
              <a:defRPr sz="1000" kern="1200" baseline="0">
                <a:solidFill>
                  <a:schemeClr val="tx1"/>
                </a:solidFill>
                <a:latin typeface="Calibri" charset="0"/>
                <a:ea typeface="+mn-ea"/>
                <a:cs typeface="+mn-cs"/>
              </a:defRPr>
            </a:lvl1pPr>
            <a:lvl2pPr marL="742950" indent="-285750" algn="l" rtl="0" eaLnBrk="0" fontAlgn="base" hangingPunct="0">
              <a:spcBef>
                <a:spcPct val="0"/>
              </a:spcBef>
              <a:spcAft>
                <a:spcPct val="0"/>
              </a:spcAft>
              <a:defRPr kern="1200">
                <a:solidFill>
                  <a:schemeClr val="tx1"/>
                </a:solidFill>
                <a:latin typeface="Calibri"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9pPr>
          </a:lstStyle>
          <a:p>
            <a:pPr defTabSz="1219170">
              <a:defRPr/>
            </a:pPr>
            <a:endParaRPr lang="nl-NL" altLang="nl-NL" sz="1333" dirty="0">
              <a:solidFill>
                <a:srgbClr val="003741"/>
              </a:solidFill>
              <a:latin typeface="Univers 45 Light" charset="0"/>
            </a:endParaRPr>
          </a:p>
        </p:txBody>
      </p:sp>
    </p:spTree>
    <p:extLst>
      <p:ext uri="{BB962C8B-B14F-4D97-AF65-F5344CB8AC3E}">
        <p14:creationId xmlns:p14="http://schemas.microsoft.com/office/powerpoint/2010/main" val="3407538703"/>
      </p:ext>
    </p:extLst>
  </p:cSld>
  <p:clrMapOvr>
    <a:masterClrMapping/>
  </p:clrMapOvr>
  <mc:AlternateContent xmlns:mc="http://schemas.openxmlformats.org/markup-compatibility/2006" xmlns:p14="http://schemas.microsoft.com/office/powerpoint/2010/main">
    <mc:Choice Requires="p14">
      <p:transition spd="slow" p14:dur="2000" advTm="36545"/>
    </mc:Choice>
    <mc:Fallback xmlns="">
      <p:transition spd="slow" advTm="3654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674062"/>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Wie kan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a:t>
            </a:fld>
            <a:endParaRPr lang="nl-NL" dirty="0">
              <a:solidFill>
                <a:srgbClr val="000000"/>
              </a:solidFill>
            </a:endParaRPr>
          </a:p>
        </p:txBody>
      </p:sp>
      <p:sp>
        <p:nvSpPr>
          <p:cNvPr id="3" name="Tekstvak 2"/>
          <p:cNvSpPr txBox="1"/>
          <p:nvPr/>
        </p:nvSpPr>
        <p:spPr>
          <a:xfrm>
            <a:off x="3311691" y="5925278"/>
            <a:ext cx="480053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4F81BD"/>
                </a:solidFill>
                <a:latin typeface="Trebuchet MS" pitchFamily="34" charset="0"/>
              </a:rPr>
              <a:t>Iedereen kan diabetes krijgen</a:t>
            </a:r>
          </a:p>
        </p:txBody>
      </p:sp>
      <p:pic>
        <p:nvPicPr>
          <p:cNvPr id="5" name="Afbeelding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414" y="1713678"/>
            <a:ext cx="10705019" cy="3871643"/>
          </a:xfrm>
          <a:prstGeom prst="rect">
            <a:avLst/>
          </a:prstGeom>
        </p:spPr>
      </p:pic>
    </p:spTree>
    <p:custDataLst>
      <p:tags r:id="rId1"/>
    </p:custDataLst>
    <p:extLst>
      <p:ext uri="{BB962C8B-B14F-4D97-AF65-F5344CB8AC3E}">
        <p14:creationId xmlns:p14="http://schemas.microsoft.com/office/powerpoint/2010/main" val="3659324250"/>
      </p:ext>
    </p:extLst>
  </p:cSld>
  <p:clrMapOvr>
    <a:masterClrMapping/>
  </p:clrMapOvr>
  <mc:AlternateContent xmlns:mc="http://schemas.openxmlformats.org/markup-compatibility/2006" xmlns:p14="http://schemas.microsoft.com/office/powerpoint/2010/main">
    <mc:Choice Requires="p14">
      <p:transition spd="slow" p14:dur="2000" advTm="52950"/>
    </mc:Choice>
    <mc:Fallback xmlns="">
      <p:transition spd="slow" advTm="529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644691"/>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Welke mensen kunnen eerder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4</a:t>
            </a:fld>
            <a:endParaRPr lang="nl-NL" dirty="0">
              <a:solidFill>
                <a:srgbClr val="000000"/>
              </a:solidFill>
            </a:endParaRPr>
          </a:p>
        </p:txBody>
      </p:sp>
      <p:pic>
        <p:nvPicPr>
          <p:cNvPr id="12" name="Afbeelding 11">
            <a:extLst>
              <a:ext uri="{FF2B5EF4-FFF2-40B4-BE49-F238E27FC236}">
                <a16:creationId xmlns:a16="http://schemas.microsoft.com/office/drawing/2014/main" id="{D2D62204-8BB8-4832-88DF-637CDC765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47" y="2324827"/>
            <a:ext cx="3171855" cy="3298728"/>
          </a:xfrm>
          <a:prstGeom prst="rect">
            <a:avLst/>
          </a:prstGeom>
        </p:spPr>
      </p:pic>
      <p:pic>
        <p:nvPicPr>
          <p:cNvPr id="14" name="Afbeelding 13">
            <a:extLst>
              <a:ext uri="{FF2B5EF4-FFF2-40B4-BE49-F238E27FC236}">
                <a16:creationId xmlns:a16="http://schemas.microsoft.com/office/drawing/2014/main" id="{0DDD98E0-55DB-40E8-A051-F85183A8AA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5252" y="3106602"/>
            <a:ext cx="1911168" cy="3298729"/>
          </a:xfrm>
          <a:prstGeom prst="rect">
            <a:avLst/>
          </a:prstGeom>
        </p:spPr>
      </p:pic>
      <p:pic>
        <p:nvPicPr>
          <p:cNvPr id="18" name="Afbeelding 17">
            <a:extLst>
              <a:ext uri="{FF2B5EF4-FFF2-40B4-BE49-F238E27FC236}">
                <a16:creationId xmlns:a16="http://schemas.microsoft.com/office/drawing/2014/main" id="{748F0489-CC1E-4BA5-909D-5E4299F9D3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2171" y="1604798"/>
            <a:ext cx="3171855" cy="2487861"/>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83207A42-78F1-420F-BDBF-B77B9214F45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9293" y="4328254"/>
            <a:ext cx="3657608" cy="2068580"/>
          </a:xfrm>
          <a:prstGeom prst="rect">
            <a:avLst/>
          </a:prstGeom>
        </p:spPr>
      </p:pic>
    </p:spTree>
    <p:extLst>
      <p:ext uri="{BB962C8B-B14F-4D97-AF65-F5344CB8AC3E}">
        <p14:creationId xmlns:p14="http://schemas.microsoft.com/office/powerpoint/2010/main" val="4246574482"/>
      </p:ext>
    </p:extLst>
  </p:cSld>
  <p:clrMapOvr>
    <a:masterClrMapping/>
  </p:clrMapOvr>
  <mc:AlternateContent xmlns:mc="http://schemas.openxmlformats.org/markup-compatibility/2006" xmlns:p14="http://schemas.microsoft.com/office/powerpoint/2010/main">
    <mc:Choice Requires="p14">
      <p:transition spd="slow" p14:dur="2000" advTm="48153"/>
    </mc:Choice>
    <mc:Fallback xmlns="">
      <p:transition spd="slow" advTm="4815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895497" y="1493503"/>
            <a:ext cx="2496277" cy="4911828"/>
          </a:xfrm>
          <a:prstGeom prst="rect">
            <a:avLst/>
          </a:prstGeom>
        </p:spPr>
      </p:pic>
      <p:sp>
        <p:nvSpPr>
          <p:cNvPr id="7" name="Titel 1"/>
          <p:cNvSpPr>
            <a:spLocks noGrp="1"/>
          </p:cNvSpPr>
          <p:nvPr>
            <p:ph type="title" idx="4294967295"/>
          </p:nvPr>
        </p:nvSpPr>
        <p:spPr>
          <a:xfrm>
            <a:off x="911424" y="644691"/>
            <a:ext cx="10492317" cy="1143000"/>
          </a:xfrm>
          <a:prstGeom prst="rect">
            <a:avLst/>
          </a:prstGeom>
        </p:spPr>
        <p:txBody>
          <a:bodyPr rtlCol="0">
            <a:noAutofit/>
          </a:bodyPr>
          <a:lstStyle/>
          <a:p>
            <a:pPr algn="ctr" fontAlgn="auto">
              <a:spcAft>
                <a:spcPts val="0"/>
              </a:spcAft>
              <a:defRPr/>
            </a:pPr>
            <a:r>
              <a:rPr lang="nl-NL" sz="4267" dirty="0">
                <a:solidFill>
                  <a:schemeClr val="tx2"/>
                </a:solidFill>
              </a:rPr>
              <a:t>Wat is diabetes?</a:t>
            </a:r>
            <a:br>
              <a:rPr lang="nl-NL" sz="4267" dirty="0">
                <a:solidFill>
                  <a:schemeClr val="tx2"/>
                </a:solidFill>
              </a:rPr>
            </a:br>
            <a:endParaRPr lang="nl-NL" sz="4267" dirty="0">
              <a:solidFill>
                <a:schemeClr val="tx2"/>
              </a:solidFill>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5</a:t>
            </a:fld>
            <a:endParaRPr lang="nl-NL" dirty="0">
              <a:solidFill>
                <a:srgbClr val="000000"/>
              </a:solidFill>
            </a:endParaRPr>
          </a:p>
        </p:txBody>
      </p:sp>
    </p:spTree>
    <p:extLst>
      <p:ext uri="{BB962C8B-B14F-4D97-AF65-F5344CB8AC3E}">
        <p14:creationId xmlns:p14="http://schemas.microsoft.com/office/powerpoint/2010/main" val="3296703942"/>
      </p:ext>
    </p:extLst>
  </p:cSld>
  <p:clrMapOvr>
    <a:masterClrMapping/>
  </p:clrMapOvr>
  <mc:AlternateContent xmlns:mc="http://schemas.openxmlformats.org/markup-compatibility/2006" xmlns:p14="http://schemas.microsoft.com/office/powerpoint/2010/main">
    <mc:Choice Requires="p14">
      <p:transition spd="slow" p14:dur="2000" advTm="23243"/>
    </mc:Choice>
    <mc:Fallback xmlns="">
      <p:transition spd="slow" advTm="2324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2"/>
          <p:cNvSpPr>
            <a:spLocks noGrp="1"/>
          </p:cNvSpPr>
          <p:nvPr>
            <p:ph idx="4294967295"/>
          </p:nvPr>
        </p:nvSpPr>
        <p:spPr>
          <a:xfrm>
            <a:off x="6672064" y="2062424"/>
            <a:ext cx="4416491" cy="4704523"/>
          </a:xfrm>
          <a:prstGeom prst="rect">
            <a:avLst/>
          </a:prstGeom>
        </p:spPr>
        <p:txBody>
          <a:bodyPr>
            <a:normAutofit/>
          </a:bodyPr>
          <a:lstStyle/>
          <a:p>
            <a:pPr marL="0" indent="0">
              <a:buNone/>
            </a:pPr>
            <a:r>
              <a:rPr lang="nl-NL" altLang="nl-NL" sz="2667" b="1" dirty="0">
                <a:solidFill>
                  <a:schemeClr val="accent1"/>
                </a:solidFill>
              </a:rPr>
              <a:t>Probleem met:</a:t>
            </a:r>
          </a:p>
          <a:p>
            <a:pPr marL="0" indent="0">
              <a:buNone/>
            </a:pPr>
            <a:endParaRPr lang="nl-NL" altLang="nl-NL" sz="2933" b="1" dirty="0" smtClean="0">
              <a:solidFill>
                <a:schemeClr val="accent1"/>
              </a:solidFill>
            </a:endParaRPr>
          </a:p>
          <a:p>
            <a:pPr marL="0" indent="0">
              <a:buNone/>
            </a:pPr>
            <a:endParaRPr lang="nl-NL" altLang="nl-NL" sz="2933" b="1" dirty="0">
              <a:solidFill>
                <a:schemeClr val="accent1"/>
              </a:solidFill>
            </a:endParaRPr>
          </a:p>
          <a:p>
            <a:pPr marL="457189" indent="-457189">
              <a:buAutoNum type="arabicPeriod"/>
            </a:pPr>
            <a:r>
              <a:rPr lang="nl-NL" altLang="nl-NL" sz="2667" b="1" dirty="0" smtClean="0">
                <a:solidFill>
                  <a:schemeClr val="accent1"/>
                </a:solidFill>
              </a:rPr>
              <a:t>Insuline</a:t>
            </a:r>
            <a:endParaRPr lang="nl-NL" altLang="nl-NL" sz="2933" b="1" dirty="0">
              <a:solidFill>
                <a:schemeClr val="accent1"/>
              </a:solidFill>
            </a:endParaRPr>
          </a:p>
          <a:p>
            <a:pPr marL="0" indent="0">
              <a:buNone/>
            </a:pPr>
            <a:endParaRPr lang="nl-NL" altLang="nl-NL" sz="2933" b="1" dirty="0" smtClean="0">
              <a:solidFill>
                <a:schemeClr val="accent1"/>
              </a:solidFill>
            </a:endParaRPr>
          </a:p>
          <a:p>
            <a:pPr marL="0" indent="0">
              <a:buNone/>
            </a:pPr>
            <a:endParaRPr lang="nl-NL" altLang="nl-NL" sz="2933" b="1" dirty="0">
              <a:solidFill>
                <a:schemeClr val="accent1"/>
              </a:solidFill>
            </a:endParaRPr>
          </a:p>
          <a:p>
            <a:pPr marL="0" indent="0">
              <a:buNone/>
            </a:pPr>
            <a:r>
              <a:rPr lang="nl-NL" altLang="nl-NL" sz="2933" b="1" dirty="0">
                <a:solidFill>
                  <a:schemeClr val="accent1"/>
                </a:solidFill>
              </a:rPr>
              <a:t>2. </a:t>
            </a:r>
            <a:r>
              <a:rPr lang="nl-NL" altLang="nl-NL" sz="2667" b="1" dirty="0">
                <a:solidFill>
                  <a:schemeClr val="accent1"/>
                </a:solidFill>
              </a:rPr>
              <a:t>Bloedsuiker (glucose)</a:t>
            </a:r>
            <a:r>
              <a:rPr lang="nl-NL" altLang="nl-NL" sz="2667" b="1" dirty="0">
                <a:solidFill>
                  <a:schemeClr val="tx2"/>
                </a:solidFill>
              </a:rPr>
              <a:t>  </a:t>
            </a:r>
          </a:p>
          <a:p>
            <a:pPr marL="457189" indent="-457189" algn="ctr">
              <a:buAutoNum type="arabicPeriod"/>
            </a:pPr>
            <a:endParaRPr lang="nl-NL" altLang="nl-NL" sz="1867" b="1" i="1" dirty="0">
              <a:solidFill>
                <a:schemeClr val="accent6">
                  <a:lumMod val="75000"/>
                </a:schemeClr>
              </a:solidFill>
            </a:endParaRPr>
          </a:p>
        </p:txBody>
      </p:sp>
      <p:sp>
        <p:nvSpPr>
          <p:cNvPr id="7" name="Titel 1"/>
          <p:cNvSpPr>
            <a:spLocks noGrp="1"/>
          </p:cNvSpPr>
          <p:nvPr>
            <p:ph type="title" idx="4294967295"/>
          </p:nvPr>
        </p:nvSpPr>
        <p:spPr>
          <a:xfrm>
            <a:off x="884767" y="645584"/>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is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6</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446" y="1220756"/>
            <a:ext cx="2344892" cy="5099313"/>
          </a:xfrm>
          <a:prstGeom prst="rect">
            <a:avLst/>
          </a:prstGeom>
        </p:spPr>
      </p:pic>
      <p:sp>
        <p:nvSpPr>
          <p:cNvPr id="5" name="Rechthoek 4"/>
          <p:cNvSpPr/>
          <p:nvPr/>
        </p:nvSpPr>
        <p:spPr>
          <a:xfrm>
            <a:off x="10880321" y="4275379"/>
            <a:ext cx="748923" cy="1446550"/>
          </a:xfrm>
          <a:prstGeom prst="rect">
            <a:avLst/>
          </a:prstGeom>
        </p:spPr>
        <p:txBody>
          <a:bodyPr wrap="none">
            <a:spAutoFit/>
          </a:bodyPr>
          <a:lstStyle/>
          <a:p>
            <a:r>
              <a:rPr lang="nl-NL" sz="8800" dirty="0">
                <a:solidFill>
                  <a:srgbClr val="C00000"/>
                </a:solidFill>
                <a:latin typeface="Arial" panose="020B0604020202020204" pitchFamily="34" charset="0"/>
                <a:cs typeface="Arial" panose="020B0604020202020204" pitchFamily="34" charset="0"/>
              </a:rPr>
              <a:t>↑</a:t>
            </a:r>
            <a:endParaRPr lang="nl-NL" sz="8800" dirty="0">
              <a:solidFill>
                <a:srgbClr val="C00000"/>
              </a:solidFill>
            </a:endParaRPr>
          </a:p>
        </p:txBody>
      </p:sp>
      <p:sp>
        <p:nvSpPr>
          <p:cNvPr id="8" name="Tekstvak 7"/>
          <p:cNvSpPr txBox="1"/>
          <p:nvPr/>
        </p:nvSpPr>
        <p:spPr>
          <a:xfrm>
            <a:off x="8716536" y="2650407"/>
            <a:ext cx="748923" cy="1446550"/>
          </a:xfrm>
          <a:prstGeom prst="rect">
            <a:avLst/>
          </a:prstGeom>
          <a:noFill/>
        </p:spPr>
        <p:txBody>
          <a:bodyPr wrap="none" rtlCol="0">
            <a:spAutoFit/>
          </a:bodyPr>
          <a:lstStyle/>
          <a:p>
            <a:r>
              <a:rPr lang="nl-NL" sz="8800" b="1" dirty="0" smtClean="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p:txBody>
      </p:sp>
    </p:spTree>
    <p:extLst>
      <p:ext uri="{BB962C8B-B14F-4D97-AF65-F5344CB8AC3E}">
        <p14:creationId xmlns:p14="http://schemas.microsoft.com/office/powerpoint/2010/main" val="1172457601"/>
      </p:ext>
    </p:extLst>
  </p:cSld>
  <p:clrMapOvr>
    <a:masterClrMapping/>
  </p:clrMapOvr>
  <mc:AlternateContent xmlns:mc="http://schemas.openxmlformats.org/markup-compatibility/2006" xmlns:p14="http://schemas.microsoft.com/office/powerpoint/2010/main">
    <mc:Choice Requires="p14">
      <p:transition spd="slow" p14:dur="2000" advTm="40313"/>
    </mc:Choice>
    <mc:Fallback xmlns="">
      <p:transition spd="slow" advTm="4031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0220530D-8FB1-4D75-9646-6986A419B0FD}"/>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503713" y="1064270"/>
            <a:ext cx="2982004" cy="2319337"/>
          </a:xfrm>
          <a:prstGeom prst="rect">
            <a:avLst/>
          </a:prstGeom>
        </p:spPr>
      </p:pic>
      <p:sp>
        <p:nvSpPr>
          <p:cNvPr id="7" name="Titel 1"/>
          <p:cNvSpPr>
            <a:spLocks noGrp="1"/>
          </p:cNvSpPr>
          <p:nvPr>
            <p:ph type="title" idx="4294967295"/>
          </p:nvPr>
        </p:nvSpPr>
        <p:spPr>
          <a:xfrm>
            <a:off x="919075" y="452378"/>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gebeurt er </a:t>
            </a:r>
            <a:r>
              <a:rPr lang="nl-NL" sz="4267" dirty="0" smtClean="0">
                <a:solidFill>
                  <a:schemeClr val="tx2"/>
                </a:solidFill>
              </a:rPr>
              <a:t>als </a:t>
            </a:r>
            <a:r>
              <a:rPr lang="nl-NL" sz="4267" dirty="0">
                <a:solidFill>
                  <a:schemeClr val="tx2"/>
                </a:solidFill>
              </a:rPr>
              <a:t>u eet?</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7</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sp>
        <p:nvSpPr>
          <p:cNvPr id="3" name="Tekstvak 2"/>
          <p:cNvSpPr txBox="1"/>
          <p:nvPr/>
        </p:nvSpPr>
        <p:spPr>
          <a:xfrm>
            <a:off x="9349110" y="3733761"/>
            <a:ext cx="2280135" cy="502766"/>
          </a:xfrm>
          <a:prstGeom prst="rect">
            <a:avLst/>
          </a:prstGeom>
          <a:noFill/>
        </p:spPr>
        <p:txBody>
          <a:bodyPr wrap="square" rtlCol="0">
            <a:spAutoFit/>
          </a:bodyPr>
          <a:lstStyle/>
          <a:p>
            <a:pPr defTabSz="1219170" eaLnBrk="0" fontAlgn="base" hangingPunct="0">
              <a:spcBef>
                <a:spcPct val="0"/>
              </a:spcBef>
              <a:spcAft>
                <a:spcPct val="0"/>
              </a:spcAft>
            </a:pPr>
            <a:r>
              <a:rPr lang="nl-NL" sz="2667" b="1" dirty="0" smtClean="0">
                <a:solidFill>
                  <a:srgbClr val="4F81BD"/>
                </a:solidFill>
                <a:latin typeface="Trebuchet MS" pitchFamily="34" charset="0"/>
              </a:rPr>
              <a:t>Bloedsuiker</a:t>
            </a:r>
            <a:endParaRPr lang="nl-NL" sz="2667" b="1" dirty="0">
              <a:solidFill>
                <a:srgbClr val="4F81BD"/>
              </a:solidFill>
              <a:latin typeface="Trebuchet MS" pitchFamily="34" charset="0"/>
            </a:endParaRPr>
          </a:p>
        </p:txBody>
      </p:sp>
      <p:sp>
        <p:nvSpPr>
          <p:cNvPr id="6" name="Tekstvak 5">
            <a:extLst>
              <a:ext uri="{FF2B5EF4-FFF2-40B4-BE49-F238E27FC236}">
                <a16:creationId xmlns:a16="http://schemas.microsoft.com/office/drawing/2014/main" id="{EC359378-250B-41C3-B4D8-AC9CCE0ED7EC}"/>
              </a:ext>
            </a:extLst>
          </p:cNvPr>
          <p:cNvSpPr txBox="1"/>
          <p:nvPr/>
        </p:nvSpPr>
        <p:spPr>
          <a:xfrm>
            <a:off x="3215681" y="2223940"/>
            <a:ext cx="763791" cy="461665"/>
          </a:xfrm>
          <a:prstGeom prst="rect">
            <a:avLst/>
          </a:prstGeom>
          <a:noFill/>
        </p:spPr>
        <p:txBody>
          <a:bodyPr wrap="square" rtlCol="0">
            <a:spAutoFit/>
          </a:bodyPr>
          <a:lstStyle/>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3297" y="1068829"/>
            <a:ext cx="2081307" cy="5538151"/>
          </a:xfrm>
          <a:prstGeom prst="rect">
            <a:avLst/>
          </a:prstGeom>
        </p:spPr>
      </p:pic>
      <p:pic>
        <p:nvPicPr>
          <p:cNvPr id="8" name="Afbeelding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2573" y="1113568"/>
            <a:ext cx="2081780" cy="5473779"/>
          </a:xfrm>
          <a:prstGeom prst="rect">
            <a:avLst/>
          </a:prstGeom>
        </p:spPr>
      </p:pic>
      <p:sp>
        <p:nvSpPr>
          <p:cNvPr id="11" name="Rechthoek 10"/>
          <p:cNvSpPr/>
          <p:nvPr/>
        </p:nvSpPr>
        <p:spPr>
          <a:xfrm>
            <a:off x="4185861" y="2754512"/>
            <a:ext cx="2846096" cy="2400657"/>
          </a:xfrm>
          <a:prstGeom prst="rect">
            <a:avLst/>
          </a:prstGeom>
        </p:spPr>
        <p:txBody>
          <a:bodyPr wrap="square">
            <a:spAutoFit/>
          </a:bodyPr>
          <a:lstStyle/>
          <a:p>
            <a:r>
              <a:rPr lang="nl-NL" sz="15000" b="1" dirty="0" smtClean="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sp>
        <p:nvSpPr>
          <p:cNvPr id="14" name="Tekstvak 13"/>
          <p:cNvSpPr txBox="1"/>
          <p:nvPr/>
        </p:nvSpPr>
        <p:spPr>
          <a:xfrm>
            <a:off x="11411392" y="3270328"/>
            <a:ext cx="1018081" cy="1661993"/>
          </a:xfrm>
          <a:prstGeom prst="rect">
            <a:avLst/>
          </a:prstGeom>
          <a:noFill/>
        </p:spPr>
        <p:txBody>
          <a:bodyPr wrap="square" rtlCol="0">
            <a:spAutoFit/>
          </a:bodyPr>
          <a:lstStyle/>
          <a:p>
            <a:r>
              <a:rPr lang="nl-NL" sz="5400" b="1" dirty="0" smtClean="0">
                <a:solidFill>
                  <a:srgbClr val="C00000"/>
                </a:solidFill>
                <a:latin typeface="Arial" panose="020B0604020202020204" pitchFamily="34" charset="0"/>
                <a:cs typeface="Arial" panose="020B0604020202020204" pitchFamily="34" charset="0"/>
              </a:rPr>
              <a:t>↑</a:t>
            </a:r>
            <a:endParaRPr lang="nl-NL" sz="5400" b="1" dirty="0">
              <a:solidFill>
                <a:srgbClr val="C00000"/>
              </a:solidFill>
            </a:endParaRPr>
          </a:p>
          <a:p>
            <a:endParaRPr lang="nl-NL" sz="4800" b="1" dirty="0">
              <a:solidFill>
                <a:srgbClr val="C00000"/>
              </a:solidFill>
            </a:endParaRPr>
          </a:p>
        </p:txBody>
      </p:sp>
    </p:spTree>
    <p:extLst>
      <p:ext uri="{BB962C8B-B14F-4D97-AF65-F5344CB8AC3E}">
        <p14:creationId xmlns:p14="http://schemas.microsoft.com/office/powerpoint/2010/main" val="1184581065"/>
      </p:ext>
    </p:extLst>
  </p:cSld>
  <p:clrMapOvr>
    <a:masterClrMapping/>
  </p:clrMapOvr>
  <mc:AlternateContent xmlns:mc="http://schemas.openxmlformats.org/markup-compatibility/2006" xmlns:p14="http://schemas.microsoft.com/office/powerpoint/2010/main">
    <mc:Choice Requires="p14">
      <p:transition spd="slow" p14:dur="2000" advTm="55823"/>
    </mc:Choice>
    <mc:Fallback xmlns="">
      <p:transition spd="slow" advTm="5582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8</a:t>
            </a:fld>
            <a:endParaRPr lang="nl-NL" dirty="0"/>
          </a:p>
        </p:txBody>
      </p:sp>
      <p:sp>
        <p:nvSpPr>
          <p:cNvPr id="6" name="Tekstvak 5"/>
          <p:cNvSpPr txBox="1"/>
          <p:nvPr/>
        </p:nvSpPr>
        <p:spPr>
          <a:xfrm>
            <a:off x="4570846" y="2373153"/>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4F81BD"/>
                </a:solidFill>
                <a:latin typeface="Trebuchet MS" pitchFamily="34" charset="0"/>
              </a:rPr>
              <a:t>INSULINE</a:t>
            </a:r>
          </a:p>
        </p:txBody>
      </p:sp>
      <p:sp>
        <p:nvSpPr>
          <p:cNvPr id="7" name="Tekstvak 6"/>
          <p:cNvSpPr txBox="1"/>
          <p:nvPr/>
        </p:nvSpPr>
        <p:spPr>
          <a:xfrm>
            <a:off x="9360363" y="523128"/>
            <a:ext cx="2688299"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000000"/>
                </a:solidFill>
                <a:latin typeface="Calibri" charset="0"/>
              </a:rPr>
              <a:t> </a:t>
            </a:r>
          </a:p>
        </p:txBody>
      </p:sp>
      <p:pic>
        <p:nvPicPr>
          <p:cNvPr id="8" name="Afbeelding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8183" y="356660"/>
            <a:ext cx="2592288" cy="6137171"/>
          </a:xfrm>
          <a:prstGeom prst="rect">
            <a:avLst/>
          </a:prstGeom>
        </p:spPr>
      </p:pic>
      <p:sp>
        <p:nvSpPr>
          <p:cNvPr id="9" name="Rechthoek 8"/>
          <p:cNvSpPr/>
          <p:nvPr/>
        </p:nvSpPr>
        <p:spPr>
          <a:xfrm>
            <a:off x="4609443" y="2224916"/>
            <a:ext cx="2603632" cy="2400657"/>
          </a:xfrm>
          <a:prstGeom prst="rect">
            <a:avLst/>
          </a:prstGeom>
        </p:spPr>
        <p:txBody>
          <a:bodyPr wrap="square">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pic>
        <p:nvPicPr>
          <p:cNvPr id="10" name="Afbeelding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3774" y="356660"/>
            <a:ext cx="2353312" cy="6187738"/>
          </a:xfrm>
          <a:prstGeom prst="rect">
            <a:avLst/>
          </a:prstGeom>
        </p:spPr>
      </p:pic>
    </p:spTree>
    <p:extLst>
      <p:ext uri="{BB962C8B-B14F-4D97-AF65-F5344CB8AC3E}">
        <p14:creationId xmlns:p14="http://schemas.microsoft.com/office/powerpoint/2010/main" val="3854688782"/>
      </p:ext>
    </p:extLst>
  </p:cSld>
  <p:clrMapOvr>
    <a:masterClrMapping/>
  </p:clrMapOvr>
  <mc:AlternateContent xmlns:mc="http://schemas.openxmlformats.org/markup-compatibility/2006" xmlns:p14="http://schemas.microsoft.com/office/powerpoint/2010/main">
    <mc:Choice Requires="p14">
      <p:transition spd="slow" p14:dur="2000" advTm="47753"/>
    </mc:Choice>
    <mc:Fallback xmlns="">
      <p:transition spd="slow" advTm="47753"/>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9</a:t>
            </a:fld>
            <a:endParaRPr lang="nl-NL" dirty="0"/>
          </a:p>
        </p:txBody>
      </p:sp>
      <p:sp>
        <p:nvSpPr>
          <p:cNvPr id="6" name="Tekstvak 5"/>
          <p:cNvSpPr txBox="1"/>
          <p:nvPr/>
        </p:nvSpPr>
        <p:spPr>
          <a:xfrm>
            <a:off x="4775216" y="2242473"/>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1F497D"/>
                </a:solidFill>
                <a:latin typeface="Trebuchet MS" pitchFamily="34" charset="0"/>
              </a:rPr>
              <a:t>INSULINE</a:t>
            </a:r>
          </a:p>
        </p:txBody>
      </p:sp>
      <p:sp>
        <p:nvSpPr>
          <p:cNvPr id="7" name="Rechthoek 6"/>
          <p:cNvSpPr/>
          <p:nvPr/>
        </p:nvSpPr>
        <p:spPr>
          <a:xfrm flipH="1">
            <a:off x="4909785" y="398693"/>
            <a:ext cx="92617" cy="4195892"/>
          </a:xfrm>
          <a:prstGeom prst="rect">
            <a:avLst/>
          </a:prstGeom>
        </p:spPr>
        <p:txBody>
          <a:bodyPr wrap="square">
            <a:spAutoFit/>
          </a:bodyPr>
          <a:lstStyle/>
          <a:p>
            <a:pPr defTabSz="1219170"/>
            <a:r>
              <a:rPr lang="nl-NL" sz="26666" dirty="0">
                <a:solidFill>
                  <a:srgbClr val="C00000"/>
                </a:solidFill>
                <a:latin typeface="Calibri"/>
              </a:rPr>
              <a:t>×</a:t>
            </a:r>
          </a:p>
        </p:txBody>
      </p:sp>
      <p:sp>
        <p:nvSpPr>
          <p:cNvPr id="10" name="Tekstvak 9"/>
          <p:cNvSpPr txBox="1"/>
          <p:nvPr/>
        </p:nvSpPr>
        <p:spPr>
          <a:xfrm>
            <a:off x="299509" y="388208"/>
            <a:ext cx="10981067"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Bij diabetes is er probleem met:</a:t>
            </a:r>
          </a:p>
        </p:txBody>
      </p:sp>
      <p:sp>
        <p:nvSpPr>
          <p:cNvPr id="11" name="Rechthoek 10"/>
          <p:cNvSpPr/>
          <p:nvPr/>
        </p:nvSpPr>
        <p:spPr>
          <a:xfrm>
            <a:off x="8557060" y="1221063"/>
            <a:ext cx="2752357" cy="338554"/>
          </a:xfrm>
          <a:prstGeom prst="rect">
            <a:avLst/>
          </a:prstGeom>
        </p:spPr>
        <p:txBody>
          <a:bodyPr wrap="none">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Te veel suiker in het bloed</a:t>
            </a:r>
          </a:p>
        </p:txBody>
      </p:sp>
      <p:sp>
        <p:nvSpPr>
          <p:cNvPr id="12" name="Tekstvak 11"/>
          <p:cNvSpPr txBox="1"/>
          <p:nvPr/>
        </p:nvSpPr>
        <p:spPr>
          <a:xfrm>
            <a:off x="954607" y="1221063"/>
            <a:ext cx="3840427"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Normaal suiker in het bloed</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4" name="Afbeelding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2331" y="1619549"/>
            <a:ext cx="1788683" cy="4872339"/>
          </a:xfrm>
          <a:prstGeom prst="rect">
            <a:avLst/>
          </a:prstGeom>
        </p:spPr>
      </p:pic>
      <p:sp>
        <p:nvSpPr>
          <p:cNvPr id="2" name="Rechthoek 1"/>
          <p:cNvSpPr/>
          <p:nvPr/>
        </p:nvSpPr>
        <p:spPr>
          <a:xfrm>
            <a:off x="4733213" y="2647127"/>
            <a:ext cx="2528807" cy="2400657"/>
          </a:xfrm>
          <a:prstGeom prst="rect">
            <a:avLst/>
          </a:prstGeom>
        </p:spPr>
        <p:txBody>
          <a:bodyPr wrap="square">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pic>
        <p:nvPicPr>
          <p:cNvPr id="15" name="Afbeelding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3849" y="1590396"/>
            <a:ext cx="2072557" cy="4977488"/>
          </a:xfrm>
          <a:prstGeom prst="rect">
            <a:avLst/>
          </a:prstGeom>
        </p:spPr>
      </p:pic>
    </p:spTree>
    <p:extLst>
      <p:ext uri="{BB962C8B-B14F-4D97-AF65-F5344CB8AC3E}">
        <p14:creationId xmlns:p14="http://schemas.microsoft.com/office/powerpoint/2010/main" val="1209844710"/>
      </p:ext>
    </p:extLst>
  </p:cSld>
  <p:clrMapOvr>
    <a:masterClrMapping/>
  </p:clrMapOvr>
  <mc:AlternateContent xmlns:mc="http://schemas.openxmlformats.org/markup-compatibility/2006" xmlns:p14="http://schemas.microsoft.com/office/powerpoint/2010/main">
    <mc:Choice Requires="p14">
      <p:transition spd="slow" p14:dur="2000" advTm="32395"/>
    </mc:Choice>
    <mc:Fallback xmlns="">
      <p:transition spd="slow" advTm="32395"/>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4991661"/>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a:t>
            </a:r>
            <a:r>
              <a:rPr lang="nl-NL" sz="4267" dirty="0" smtClean="0">
                <a:solidFill>
                  <a:schemeClr val="tx2"/>
                </a:solidFill>
                <a:latin typeface="Trebuchet MS" pitchFamily="34" charset="0"/>
                <a:cs typeface="AXtZeinaLight"/>
              </a:rPr>
              <a:t>kunt u </a:t>
            </a:r>
            <a:r>
              <a:rPr lang="nl-NL" sz="4267" dirty="0">
                <a:solidFill>
                  <a:schemeClr val="tx2"/>
                </a:solidFill>
                <a:latin typeface="Trebuchet MS" pitchFamily="34" charset="0"/>
                <a:cs typeface="AXtZeinaLight"/>
              </a:rPr>
              <a:t>merken van een hoge bloedsuiker?</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10</a:t>
            </a:fld>
            <a:endParaRPr lang="nl-NL" dirty="0">
              <a:solidFill>
                <a:srgbClr val="000000"/>
              </a:solidFill>
            </a:endParaRPr>
          </a:p>
        </p:txBody>
      </p:sp>
      <p:sp>
        <p:nvSpPr>
          <p:cNvPr id="2" name="Tekstvak 1"/>
          <p:cNvSpPr txBox="1"/>
          <p:nvPr/>
        </p:nvSpPr>
        <p:spPr>
          <a:xfrm>
            <a:off x="1712133" y="6588422"/>
            <a:ext cx="184731" cy="625877"/>
          </a:xfrm>
          <a:prstGeom prst="rect">
            <a:avLst/>
          </a:prstGeom>
          <a:noFill/>
        </p:spPr>
        <p:txBody>
          <a:bodyPr wrap="none" rtlCol="0">
            <a:spAutoFit/>
          </a:bodyPr>
          <a:lstStyle/>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spTree>
    <p:extLst>
      <p:ext uri="{BB962C8B-B14F-4D97-AF65-F5344CB8AC3E}">
        <p14:creationId xmlns:p14="http://schemas.microsoft.com/office/powerpoint/2010/main" val="3291639890"/>
      </p:ext>
    </p:extLst>
  </p:cSld>
  <p:clrMapOvr>
    <a:masterClrMapping/>
  </p:clrMapOvr>
  <mc:AlternateContent xmlns:mc="http://schemas.openxmlformats.org/markup-compatibility/2006" xmlns:p14="http://schemas.microsoft.com/office/powerpoint/2010/main">
    <mc:Choice Requires="p14">
      <p:transition spd="slow" p14:dur="2000" advTm="22960"/>
    </mc:Choice>
    <mc:Fallback xmlns="">
      <p:transition spd="slow" advTm="2296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109182" y="678481"/>
            <a:ext cx="13296800" cy="1075881"/>
          </a:xfrm>
          <a:prstGeom prst="rect">
            <a:avLst/>
          </a:prstGeom>
        </p:spPr>
        <p:txBody>
          <a:bodyPr rtlCol="0">
            <a:normAutofit/>
          </a:bodyPr>
          <a:lstStyle/>
          <a:p>
            <a:r>
              <a:rPr lang="nl-NL" sz="4270" dirty="0">
                <a:solidFill>
                  <a:schemeClr val="tx2"/>
                </a:solidFill>
                <a:latin typeface="Trebuchet MS" pitchFamily="34" charset="0"/>
                <a:cs typeface="AXtZeinaLight"/>
              </a:rPr>
              <a:t>Wat </a:t>
            </a:r>
            <a:r>
              <a:rPr lang="nl-NL" sz="4270" dirty="0" smtClean="0">
                <a:solidFill>
                  <a:schemeClr val="tx2"/>
                </a:solidFill>
                <a:latin typeface="Trebuchet MS" pitchFamily="34" charset="0"/>
                <a:cs typeface="AXtZeinaLight"/>
              </a:rPr>
              <a:t>kunt u merken </a:t>
            </a:r>
            <a:r>
              <a:rPr lang="nl-NL" sz="4270" dirty="0">
                <a:solidFill>
                  <a:schemeClr val="tx2"/>
                </a:solidFill>
                <a:latin typeface="Trebuchet MS" pitchFamily="34" charset="0"/>
                <a:cs typeface="AXtZeinaLight"/>
              </a:rPr>
              <a:t>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11</a:t>
            </a:fld>
            <a:endParaRPr lang="nl-NL" dirty="0">
              <a:solidFill>
                <a:srgbClr val="000000"/>
              </a:solidFill>
            </a:endParaRP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Moe</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4" name="Afbeelding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Veel dorst</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6" name="Afbeelding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Wazig of slecht zien</a:t>
            </a: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defTabSz="1219170" eaLnBrk="0" fontAlgn="base" hangingPunct="0">
              <a:spcBef>
                <a:spcPct val="0"/>
              </a:spcBef>
              <a:spcAft>
                <a:spcPct val="0"/>
              </a:spcAft>
              <a:defRPr/>
            </a:pPr>
            <a:r>
              <a:rPr lang="nl-NL" sz="3200" b="1" dirty="0">
                <a:solidFill>
                  <a:srgbClr val="FFFFFF"/>
                </a:solidFill>
                <a:latin typeface="Trebuchet MS" pitchFamily="34" charset="0"/>
              </a:rPr>
              <a:t>Jeuk</a:t>
            </a:r>
          </a:p>
        </p:txBody>
      </p:sp>
    </p:spTree>
    <p:extLst>
      <p:ext uri="{BB962C8B-B14F-4D97-AF65-F5344CB8AC3E}">
        <p14:creationId xmlns:p14="http://schemas.microsoft.com/office/powerpoint/2010/main" val="3399276548"/>
      </p:ext>
    </p:extLst>
  </p:cSld>
  <p:clrMapOvr>
    <a:masterClrMapping/>
  </p:clrMapOvr>
  <mc:AlternateContent xmlns:mc="http://schemas.openxmlformats.org/markup-compatibility/2006" xmlns:p14="http://schemas.microsoft.com/office/powerpoint/2010/main">
    <mc:Choice Requires="p14">
      <p:transition spd="slow" p14:dur="2000" advTm="64409"/>
    </mc:Choice>
    <mc:Fallback xmlns="">
      <p:transition spd="slow" advTm="64409"/>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5279693"/>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zijn de gevaren van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12</a:t>
            </a:fld>
            <a:endParaRPr lang="nl-NL" dirty="0">
              <a:solidFill>
                <a:srgbClr val="000000"/>
              </a:solidFill>
            </a:endParaRPr>
          </a:p>
        </p:txBody>
      </p:sp>
    </p:spTree>
    <p:extLst>
      <p:ext uri="{BB962C8B-B14F-4D97-AF65-F5344CB8AC3E}">
        <p14:creationId xmlns:p14="http://schemas.microsoft.com/office/powerpoint/2010/main" val="3287564726"/>
      </p:ext>
    </p:extLst>
  </p:cSld>
  <p:clrMapOvr>
    <a:masterClrMapping/>
  </p:clrMapOvr>
  <mc:AlternateContent xmlns:mc="http://schemas.openxmlformats.org/markup-compatibility/2006" xmlns:p14="http://schemas.microsoft.com/office/powerpoint/2010/main">
    <mc:Choice Requires="p14">
      <p:transition spd="slow" p14:dur="2000" advTm="27398"/>
    </mc:Choice>
    <mc:Fallback xmlns="">
      <p:transition spd="slow" advTm="27398"/>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13</a:t>
            </a:fld>
            <a:endParaRPr lang="nl-NL" dirty="0"/>
          </a:p>
        </p:txBody>
      </p:sp>
      <p:sp>
        <p:nvSpPr>
          <p:cNvPr id="4" name="Tekstvak 3"/>
          <p:cNvSpPr txBox="1"/>
          <p:nvPr/>
        </p:nvSpPr>
        <p:spPr>
          <a:xfrm>
            <a:off x="655156" y="452669"/>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Bloedvatvernauwing</a:t>
            </a: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995" y="1508787"/>
            <a:ext cx="1946916" cy="5187141"/>
          </a:xfrm>
          <a:prstGeom prst="rect">
            <a:avLst/>
          </a:prstGeom>
        </p:spPr>
      </p:pic>
      <p:sp>
        <p:nvSpPr>
          <p:cNvPr id="7" name="Tekstvak 6"/>
          <p:cNvSpPr txBox="1"/>
          <p:nvPr/>
        </p:nvSpPr>
        <p:spPr>
          <a:xfrm>
            <a:off x="965995" y="1154844"/>
            <a:ext cx="2784309"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Bloedvaten 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8" name="Afbeelding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0656" y="1212491"/>
            <a:ext cx="2840878" cy="5149092"/>
          </a:xfrm>
          <a:prstGeom prst="rect">
            <a:avLst/>
          </a:prstGeom>
        </p:spPr>
      </p:pic>
      <p:pic>
        <p:nvPicPr>
          <p:cNvPr id="9" name="Afbeelding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8496" y="1212491"/>
            <a:ext cx="2776741" cy="5076231"/>
          </a:xfrm>
          <a:prstGeom prst="rect">
            <a:avLst/>
          </a:prstGeom>
        </p:spPr>
      </p:pic>
    </p:spTree>
    <p:extLst>
      <p:ext uri="{BB962C8B-B14F-4D97-AF65-F5344CB8AC3E}">
        <p14:creationId xmlns:p14="http://schemas.microsoft.com/office/powerpoint/2010/main" val="2426722934"/>
      </p:ext>
    </p:extLst>
  </p:cSld>
  <p:clrMapOvr>
    <a:masterClrMapping/>
  </p:clrMapOvr>
  <mc:AlternateContent xmlns:mc="http://schemas.openxmlformats.org/markup-compatibility/2006" xmlns:p14="http://schemas.microsoft.com/office/powerpoint/2010/main">
    <mc:Choice Requires="p14">
      <p:transition spd="slow" p14:dur="2000" advTm="97286"/>
    </mc:Choice>
    <mc:Fallback xmlns="">
      <p:transition spd="slow" advTm="97286"/>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14</a:t>
            </a:fld>
            <a:endParaRPr lang="nl-NL" dirty="0"/>
          </a:p>
        </p:txBody>
      </p:sp>
      <p:sp>
        <p:nvSpPr>
          <p:cNvPr id="4" name="Tekstvak 3"/>
          <p:cNvSpPr txBox="1"/>
          <p:nvPr/>
        </p:nvSpPr>
        <p:spPr>
          <a:xfrm>
            <a:off x="1295467" y="452668"/>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het hart</a:t>
            </a: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995" y="1213723"/>
            <a:ext cx="2057664" cy="5482205"/>
          </a:xfrm>
          <a:prstGeom prst="rect">
            <a:avLst/>
          </a:prstGeom>
        </p:spPr>
      </p:pic>
      <p:sp>
        <p:nvSpPr>
          <p:cNvPr id="7" name="Tekstvak 6"/>
          <p:cNvSpPr txBox="1"/>
          <p:nvPr/>
        </p:nvSpPr>
        <p:spPr>
          <a:xfrm>
            <a:off x="815414" y="863036"/>
            <a:ext cx="3072341"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 </a:t>
            </a:r>
            <a:r>
              <a:rPr lang="nl-NL" sz="1600" b="1" dirty="0" smtClean="0">
                <a:solidFill>
                  <a:srgbClr val="4F81BD"/>
                </a:solidFill>
                <a:latin typeface="Trebuchet MS" pitchFamily="34" charset="0"/>
              </a:rPr>
              <a:t>Bloedvaten </a:t>
            </a:r>
            <a:r>
              <a:rPr lang="nl-NL" sz="1600" b="1" dirty="0">
                <a:solidFill>
                  <a:srgbClr val="4F81BD"/>
                </a:solidFill>
                <a:latin typeface="Trebuchet MS" pitchFamily="34" charset="0"/>
              </a:rPr>
              <a:t>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9830" y="1711053"/>
            <a:ext cx="3072341" cy="4510460"/>
          </a:xfrm>
          <a:prstGeom prst="rect">
            <a:avLst/>
          </a:prstGeom>
        </p:spPr>
      </p:pic>
      <p:pic>
        <p:nvPicPr>
          <p:cNvPr id="10" name="Afbeelding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0256" y="1680327"/>
            <a:ext cx="3456384" cy="4603052"/>
          </a:xfrm>
          <a:prstGeom prst="rect">
            <a:avLst/>
          </a:prstGeom>
        </p:spPr>
      </p:pic>
      <p:sp>
        <p:nvSpPr>
          <p:cNvPr id="11" name="Tekstvak 10"/>
          <p:cNvSpPr txBox="1"/>
          <p:nvPr/>
        </p:nvSpPr>
        <p:spPr>
          <a:xfrm>
            <a:off x="4741565" y="1280166"/>
            <a:ext cx="2916020"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Gezond hart</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2" name="Tekstvak 11"/>
          <p:cNvSpPr txBox="1"/>
          <p:nvPr/>
        </p:nvSpPr>
        <p:spPr>
          <a:xfrm>
            <a:off x="8880309" y="1259648"/>
            <a:ext cx="2112235"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Hartaanval</a:t>
            </a:r>
          </a:p>
          <a:p>
            <a:pPr defTabSz="1219170" eaLnBrk="0" fontAlgn="base" hangingPunct="0">
              <a:spcBef>
                <a:spcPct val="0"/>
              </a:spcBef>
              <a:spcAft>
                <a:spcPct val="0"/>
              </a:spcAft>
            </a:pPr>
            <a:endParaRPr lang="nl-NL" sz="2400" dirty="0">
              <a:solidFill>
                <a:srgbClr val="000000"/>
              </a:solidFill>
              <a:latin typeface="Calibri" charset="0"/>
            </a:endParaRPr>
          </a:p>
        </p:txBody>
      </p:sp>
    </p:spTree>
    <p:extLst>
      <p:ext uri="{BB962C8B-B14F-4D97-AF65-F5344CB8AC3E}">
        <p14:creationId xmlns:p14="http://schemas.microsoft.com/office/powerpoint/2010/main" val="1763856612"/>
      </p:ext>
    </p:extLst>
  </p:cSld>
  <p:clrMapOvr>
    <a:masterClrMapping/>
  </p:clrMapOvr>
  <mc:AlternateContent xmlns:mc="http://schemas.openxmlformats.org/markup-compatibility/2006" xmlns:p14="http://schemas.microsoft.com/office/powerpoint/2010/main">
    <mc:Choice Requires="p14">
      <p:transition spd="slow" p14:dur="2000" advTm="83171"/>
    </mc:Choice>
    <mc:Fallback xmlns="">
      <p:transition spd="slow" advTm="83171"/>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15</a:t>
            </a:fld>
            <a:endParaRPr lang="nl-NL" dirty="0"/>
          </a:p>
        </p:txBody>
      </p:sp>
      <p:sp>
        <p:nvSpPr>
          <p:cNvPr id="4" name="Tekstvak 3"/>
          <p:cNvSpPr txBox="1"/>
          <p:nvPr/>
        </p:nvSpPr>
        <p:spPr>
          <a:xfrm>
            <a:off x="647072"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in de hersenen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3007" y="1300698"/>
            <a:ext cx="4394861" cy="5200645"/>
          </a:xfrm>
          <a:prstGeom prst="rect">
            <a:avLst/>
          </a:prstGeom>
        </p:spPr>
      </p:pic>
    </p:spTree>
    <p:extLst>
      <p:ext uri="{BB962C8B-B14F-4D97-AF65-F5344CB8AC3E}">
        <p14:creationId xmlns:p14="http://schemas.microsoft.com/office/powerpoint/2010/main" val="307952362"/>
      </p:ext>
    </p:extLst>
  </p:cSld>
  <p:clrMapOvr>
    <a:masterClrMapping/>
  </p:clrMapOvr>
  <mc:AlternateContent xmlns:mc="http://schemas.openxmlformats.org/markup-compatibility/2006" xmlns:p14="http://schemas.microsoft.com/office/powerpoint/2010/main">
    <mc:Choice Requires="p14">
      <p:transition spd="slow" p14:dur="2000" advTm="54081"/>
    </mc:Choice>
    <mc:Fallback xmlns="">
      <p:transition spd="slow" advTm="54081"/>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16</a:t>
            </a:fld>
            <a:endParaRPr lang="nl-NL" dirty="0"/>
          </a:p>
        </p:txBody>
      </p:sp>
      <p:sp>
        <p:nvSpPr>
          <p:cNvPr id="4" name="Tekstvak 3"/>
          <p:cNvSpPr txBox="1"/>
          <p:nvPr/>
        </p:nvSpPr>
        <p:spPr>
          <a:xfrm>
            <a:off x="1007435" y="498883"/>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benen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5169871" y="2564904"/>
            <a:ext cx="5376597" cy="1692964"/>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Pijnlijke</a:t>
            </a:r>
            <a:r>
              <a:rPr lang="nl-NL" sz="2667" dirty="0">
                <a:solidFill>
                  <a:srgbClr val="4F81BD"/>
                </a:solidFill>
                <a:latin typeface="Trebuchet MS" pitchFamily="34" charset="0"/>
                <a:sym typeface="Wingdings" panose="05000000000000000000" pitchFamily="2" charset="2"/>
              </a:rPr>
              <a:t> </a:t>
            </a:r>
            <a:r>
              <a:rPr lang="nl-NL" sz="2667" b="1" dirty="0">
                <a:solidFill>
                  <a:srgbClr val="4F81BD"/>
                </a:solidFill>
                <a:latin typeface="Trebuchet MS" pitchFamily="34" charset="0"/>
                <a:sym typeface="Wingdings" panose="05000000000000000000" pitchFamily="2" charset="2"/>
              </a:rPr>
              <a:t>benen</a:t>
            </a:r>
          </a:p>
          <a:p>
            <a:pPr defTabSz="1219170" eaLnBrk="0" fontAlgn="base" hangingPunct="0">
              <a:spcBef>
                <a:spcPct val="0"/>
              </a:spcBef>
              <a:spcAft>
                <a:spcPct val="0"/>
              </a:spcAft>
            </a:pPr>
            <a:endParaRPr lang="nl-NL" sz="2667" b="1" dirty="0">
              <a:solidFill>
                <a:srgbClr val="4F81BD"/>
              </a:solidFill>
              <a:latin typeface="Trebuchet MS" pitchFamily="34" charset="0"/>
              <a:sym typeface="Wingdings" panose="05000000000000000000" pitchFamily="2" charset="2"/>
            </a:endParaRPr>
          </a:p>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 Etalagebenen</a:t>
            </a:r>
            <a:endParaRPr lang="nl-NL" sz="2667" b="1" dirty="0">
              <a:solidFill>
                <a:srgbClr val="C00000"/>
              </a:solidFill>
              <a:latin typeface="Trebuchet MS" pitchFamily="34"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201" y="1070303"/>
            <a:ext cx="2244657" cy="5539697"/>
          </a:xfrm>
          <a:prstGeom prst="rect">
            <a:avLst/>
          </a:prstGeom>
        </p:spPr>
      </p:pic>
    </p:spTree>
    <p:extLst>
      <p:ext uri="{BB962C8B-B14F-4D97-AF65-F5344CB8AC3E}">
        <p14:creationId xmlns:p14="http://schemas.microsoft.com/office/powerpoint/2010/main" val="2539797011"/>
      </p:ext>
    </p:extLst>
  </p:cSld>
  <p:clrMapOvr>
    <a:masterClrMapping/>
  </p:clrMapOvr>
  <mc:AlternateContent xmlns:mc="http://schemas.openxmlformats.org/markup-compatibility/2006" xmlns:p14="http://schemas.microsoft.com/office/powerpoint/2010/main">
    <mc:Choice Requires="p14">
      <p:transition spd="slow" p14:dur="2000" advTm="49281"/>
    </mc:Choice>
    <mc:Fallback xmlns="">
      <p:transition spd="slow" advTm="49281"/>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F729C41-92CB-4DF6-8552-FF55E23F132B}"/>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17</a:t>
            </a:fld>
            <a:endParaRPr lang="nl-NL" dirty="0"/>
          </a:p>
        </p:txBody>
      </p:sp>
      <p:sp>
        <p:nvSpPr>
          <p:cNvPr id="5" name="Tekstvak 4"/>
          <p:cNvSpPr txBox="1"/>
          <p:nvPr/>
        </p:nvSpPr>
        <p:spPr>
          <a:xfrm>
            <a:off x="2735627" y="740701"/>
            <a:ext cx="7392821" cy="748988"/>
          </a:xfrm>
          <a:prstGeom prst="rect">
            <a:avLst/>
          </a:prstGeom>
          <a:noFill/>
        </p:spPr>
        <p:txBody>
          <a:bodyPr wrap="square" rtlCol="0">
            <a:spAutoFit/>
          </a:bodyPr>
          <a:lstStyle/>
          <a:p>
            <a:pPr defTabSz="1219170" eaLnBrk="0" fontAlgn="base" hangingPunct="0">
              <a:spcBef>
                <a:spcPct val="0"/>
              </a:spcBef>
              <a:spcAft>
                <a:spcPct val="0"/>
              </a:spcAft>
            </a:pPr>
            <a:r>
              <a:rPr lang="nl-NL" sz="4267" b="1" dirty="0">
                <a:solidFill>
                  <a:srgbClr val="1F497D"/>
                </a:solidFill>
                <a:latin typeface="Trebuchet MS" panose="020B0603020202020204" pitchFamily="34" charset="0"/>
              </a:rPr>
              <a:t>Problemen met seksualiteit</a:t>
            </a:r>
          </a:p>
        </p:txBody>
      </p:sp>
      <p:pic>
        <p:nvPicPr>
          <p:cNvPr id="6" name="Afbeelding 5">
            <a:extLst>
              <a:ext uri="{FF2B5EF4-FFF2-40B4-BE49-F238E27FC236}">
                <a16:creationId xmlns:a16="http://schemas.microsoft.com/office/drawing/2014/main" id="{2A1DD288-B99F-4D63-B983-B6B8C85E3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702" y="1988840"/>
            <a:ext cx="5088565" cy="3805115"/>
          </a:xfrm>
          <a:prstGeom prst="rect">
            <a:avLst/>
          </a:prstGeom>
        </p:spPr>
      </p:pic>
    </p:spTree>
    <p:extLst>
      <p:ext uri="{BB962C8B-B14F-4D97-AF65-F5344CB8AC3E}">
        <p14:creationId xmlns:p14="http://schemas.microsoft.com/office/powerpoint/2010/main" val="3251164511"/>
      </p:ext>
    </p:extLst>
  </p:cSld>
  <p:clrMapOvr>
    <a:masterClrMapping/>
  </p:clrMapOvr>
  <mc:AlternateContent xmlns:mc="http://schemas.openxmlformats.org/markup-compatibility/2006" xmlns:p14="http://schemas.microsoft.com/office/powerpoint/2010/main">
    <mc:Choice Requires="p14">
      <p:transition spd="slow" p14:dur="2000" advTm="14145"/>
    </mc:Choice>
    <mc:Fallback xmlns="">
      <p:transition spd="slow" advTm="14145"/>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18</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ogen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9238" y="2158987"/>
            <a:ext cx="3495343" cy="2570703"/>
          </a:xfrm>
          <a:prstGeom prst="rect">
            <a:avLst/>
          </a:prstGeom>
        </p:spPr>
      </p:pic>
      <p:pic>
        <p:nvPicPr>
          <p:cNvPr id="7" name="Afbeelding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403" y="1412776"/>
            <a:ext cx="4580147" cy="4607248"/>
          </a:xfrm>
          <a:prstGeom prst="rect">
            <a:avLst/>
          </a:prstGeom>
        </p:spPr>
      </p:pic>
    </p:spTree>
    <p:extLst>
      <p:ext uri="{BB962C8B-B14F-4D97-AF65-F5344CB8AC3E}">
        <p14:creationId xmlns:p14="http://schemas.microsoft.com/office/powerpoint/2010/main" val="3631020355"/>
      </p:ext>
    </p:extLst>
  </p:cSld>
  <p:clrMapOvr>
    <a:masterClrMapping/>
  </p:clrMapOvr>
  <mc:AlternateContent xmlns:mc="http://schemas.openxmlformats.org/markup-compatibility/2006" xmlns:p14="http://schemas.microsoft.com/office/powerpoint/2010/main">
    <mc:Choice Requires="p14">
      <p:transition spd="slow" p14:dur="2000" advTm="52868"/>
    </mc:Choice>
    <mc:Fallback xmlns="">
      <p:transition spd="slow" advTm="52868"/>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19</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defRPr/>
            </a:pPr>
            <a:r>
              <a:rPr lang="nl-NL" sz="4267" b="1" dirty="0">
                <a:solidFill>
                  <a:srgbClr val="1F497D"/>
                </a:solidFill>
                <a:latin typeface="Trebuchet MS" pitchFamily="34" charset="0"/>
              </a:rPr>
              <a:t>Problemen aan de nieren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266" y="1174752"/>
            <a:ext cx="2114529" cy="5484784"/>
          </a:xfrm>
          <a:prstGeom prst="rect">
            <a:avLst/>
          </a:prstGeom>
        </p:spPr>
      </p:pic>
      <p:pic>
        <p:nvPicPr>
          <p:cNvPr id="9" name="Afbeelding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9883" y="1424050"/>
            <a:ext cx="5813341" cy="4960717"/>
          </a:xfrm>
          <a:prstGeom prst="rect">
            <a:avLst/>
          </a:prstGeom>
        </p:spPr>
      </p:pic>
      <p:sp>
        <p:nvSpPr>
          <p:cNvPr id="10" name="Tekstvak 9"/>
          <p:cNvSpPr txBox="1"/>
          <p:nvPr/>
        </p:nvSpPr>
        <p:spPr>
          <a:xfrm>
            <a:off x="8435776" y="1503730"/>
            <a:ext cx="1967541"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rgbClr val="4F81BD"/>
                </a:solidFill>
                <a:latin typeface="Trebuchet MS" pitchFamily="34" charset="0"/>
              </a:rPr>
              <a:t>Nierdialyse</a:t>
            </a:r>
            <a:endParaRPr lang="nl-NL" sz="2400" dirty="0">
              <a:solidFill>
                <a:srgbClr val="000000"/>
              </a:solidFill>
              <a:latin typeface="Calibri" charset="0"/>
            </a:endParaRPr>
          </a:p>
        </p:txBody>
      </p:sp>
    </p:spTree>
    <p:extLst>
      <p:ext uri="{BB962C8B-B14F-4D97-AF65-F5344CB8AC3E}">
        <p14:creationId xmlns:p14="http://schemas.microsoft.com/office/powerpoint/2010/main" val="3082329479"/>
      </p:ext>
    </p:extLst>
  </p:cSld>
  <p:clrMapOvr>
    <a:masterClrMapping/>
  </p:clrMapOvr>
  <mc:AlternateContent xmlns:mc="http://schemas.openxmlformats.org/markup-compatibility/2006" xmlns:p14="http://schemas.microsoft.com/office/powerpoint/2010/main">
    <mc:Choice Requires="p14">
      <p:transition spd="slow" p14:dur="2000" advTm="43720"/>
    </mc:Choice>
    <mc:Fallback xmlns="">
      <p:transition spd="slow" advTm="4372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20</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zenuwen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090" y="1160343"/>
            <a:ext cx="2354617" cy="5534415"/>
          </a:xfrm>
          <a:prstGeom prst="rect">
            <a:avLst/>
          </a:prstGeom>
        </p:spPr>
      </p:pic>
      <p:pic>
        <p:nvPicPr>
          <p:cNvPr id="7" name="Afbeelding 6" descr="Afbeelding met binnen, kleding, wit&#10;&#10;Automatisch gegenereerde beschrijving">
            <a:extLst>
              <a:ext uri="{FF2B5EF4-FFF2-40B4-BE49-F238E27FC236}">
                <a16:creationId xmlns:a16="http://schemas.microsoft.com/office/drawing/2014/main" id="{32B58D2A-7D77-469C-9260-2030AC2DD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0850" y="1509641"/>
            <a:ext cx="6437316" cy="4827985"/>
          </a:xfrm>
          <a:prstGeom prst="rect">
            <a:avLst/>
          </a:prstGeom>
        </p:spPr>
      </p:pic>
    </p:spTree>
    <p:extLst>
      <p:ext uri="{BB962C8B-B14F-4D97-AF65-F5344CB8AC3E}">
        <p14:creationId xmlns:p14="http://schemas.microsoft.com/office/powerpoint/2010/main" val="4037963464"/>
      </p:ext>
    </p:extLst>
  </p:cSld>
  <p:clrMapOvr>
    <a:masterClrMapping/>
  </p:clrMapOvr>
  <mc:AlternateContent xmlns:mc="http://schemas.openxmlformats.org/markup-compatibility/2006" xmlns:p14="http://schemas.microsoft.com/office/powerpoint/2010/main">
    <mc:Choice Requires="p14">
      <p:transition spd="slow" p14:dur="2000" advTm="61614"/>
    </mc:Choice>
    <mc:Fallback xmlns="">
      <p:transition spd="slow" advTm="61614"/>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98ADEFB1-8854-4897-9006-27FC03E44F55}"/>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21</a:t>
            </a:fld>
            <a:endParaRPr lang="nl-NL" dirty="0"/>
          </a:p>
        </p:txBody>
      </p:sp>
      <p:sp>
        <p:nvSpPr>
          <p:cNvPr id="4" name="Tekstvak 3"/>
          <p:cNvSpPr txBox="1"/>
          <p:nvPr/>
        </p:nvSpPr>
        <p:spPr>
          <a:xfrm>
            <a:off x="2927648" y="548681"/>
            <a:ext cx="6144683"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Voeten goed verzorgen</a:t>
            </a:r>
          </a:p>
        </p:txBody>
      </p:sp>
      <p:pic>
        <p:nvPicPr>
          <p:cNvPr id="7" name="Afbeelding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7648" y="1796819"/>
            <a:ext cx="5974080" cy="4397248"/>
          </a:xfrm>
          <a:prstGeom prst="rect">
            <a:avLst/>
          </a:prstGeom>
        </p:spPr>
      </p:pic>
    </p:spTree>
    <p:extLst>
      <p:ext uri="{BB962C8B-B14F-4D97-AF65-F5344CB8AC3E}">
        <p14:creationId xmlns:p14="http://schemas.microsoft.com/office/powerpoint/2010/main" val="1992378655"/>
      </p:ext>
    </p:extLst>
  </p:cSld>
  <p:clrMapOvr>
    <a:masterClrMapping/>
  </p:clrMapOvr>
  <mc:AlternateContent xmlns:mc="http://schemas.openxmlformats.org/markup-compatibility/2006" xmlns:p14="http://schemas.microsoft.com/office/powerpoint/2010/main">
    <mc:Choice Requires="p14">
      <p:transition spd="slow" p14:dur="2000" advTm="48016"/>
    </mc:Choice>
    <mc:Fallback xmlns="">
      <p:transition spd="slow" advTm="48016"/>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22</a:t>
            </a:fld>
            <a:endParaRPr lang="nl-NL" dirty="0"/>
          </a:p>
        </p:txBody>
      </p:sp>
      <p:sp>
        <p:nvSpPr>
          <p:cNvPr id="6" name="Tekstvak 5">
            <a:extLst>
              <a:ext uri="{FF2B5EF4-FFF2-40B4-BE49-F238E27FC236}">
                <a16:creationId xmlns:a16="http://schemas.microsoft.com/office/drawing/2014/main" id="{F4FDE669-C08C-482F-B510-2F3F4D7F7082}"/>
              </a:ext>
            </a:extLst>
          </p:cNvPr>
          <p:cNvSpPr txBox="1"/>
          <p:nvPr/>
        </p:nvSpPr>
        <p:spPr>
          <a:xfrm>
            <a:off x="642986" y="2660915"/>
            <a:ext cx="6704079" cy="502766"/>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Neem </a:t>
            </a:r>
            <a:r>
              <a:rPr lang="nl-NL" sz="2667" b="1" dirty="0" smtClean="0">
                <a:solidFill>
                  <a:srgbClr val="4F81BD"/>
                </a:solidFill>
                <a:latin typeface="Trebuchet MS" pitchFamily="34" charset="0"/>
              </a:rPr>
              <a:t>uw </a:t>
            </a:r>
            <a:r>
              <a:rPr lang="nl-NL" sz="2667" b="1" dirty="0">
                <a:solidFill>
                  <a:srgbClr val="4F81BD"/>
                </a:solidFill>
                <a:latin typeface="Trebuchet MS" pitchFamily="34" charset="0"/>
              </a:rPr>
              <a:t>medicijnen op tijd in, elke dag</a:t>
            </a:r>
          </a:p>
        </p:txBody>
      </p:sp>
      <p:sp>
        <p:nvSpPr>
          <p:cNvPr id="5" name="Tekstvak 4"/>
          <p:cNvSpPr txBox="1"/>
          <p:nvPr/>
        </p:nvSpPr>
        <p:spPr>
          <a:xfrm>
            <a:off x="635873" y="685767"/>
            <a:ext cx="6624736"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Medicijnen </a:t>
            </a: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5776" y="1114236"/>
            <a:ext cx="3147391" cy="4907027"/>
          </a:xfrm>
          <a:prstGeom prst="rect">
            <a:avLst/>
          </a:prstGeom>
        </p:spPr>
      </p:pic>
    </p:spTree>
    <p:extLst>
      <p:ext uri="{BB962C8B-B14F-4D97-AF65-F5344CB8AC3E}">
        <p14:creationId xmlns:p14="http://schemas.microsoft.com/office/powerpoint/2010/main" val="1484423888"/>
      </p:ext>
    </p:extLst>
  </p:cSld>
  <p:clrMapOvr>
    <a:masterClrMapping/>
  </p:clrMapOvr>
  <mc:AlternateContent xmlns:mc="http://schemas.openxmlformats.org/markup-compatibility/2006" xmlns:p14="http://schemas.microsoft.com/office/powerpoint/2010/main">
    <mc:Choice Requires="p14">
      <p:transition spd="slow" p14:dur="2000" advTm="53682"/>
    </mc:Choice>
    <mc:Fallback xmlns="">
      <p:transition spd="slow" advTm="53682"/>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23</a:t>
            </a:fld>
            <a:endParaRPr lang="nl-NL" dirty="0"/>
          </a:p>
        </p:txBody>
      </p:sp>
      <p:sp>
        <p:nvSpPr>
          <p:cNvPr id="4" name="Tekstvak 3"/>
          <p:cNvSpPr txBox="1"/>
          <p:nvPr/>
        </p:nvSpPr>
        <p:spPr>
          <a:xfrm>
            <a:off x="864096" y="1028734"/>
            <a:ext cx="5376597" cy="2718949"/>
          </a:xfrm>
          <a:prstGeom prst="rect">
            <a:avLst/>
          </a:prstGeom>
          <a:noFill/>
        </p:spPr>
        <p:txBody>
          <a:bodyPr wrap="square" rtlCol="0">
            <a:spAutoFit/>
          </a:bodyPr>
          <a:lstStyle/>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r>
              <a:rPr lang="nl-NL" sz="4267" b="1" dirty="0">
                <a:solidFill>
                  <a:srgbClr val="1F497D"/>
                </a:solidFill>
                <a:latin typeface="Trebuchet MS" panose="020B0603020202020204" pitchFamily="34" charset="0"/>
              </a:rPr>
              <a:t>Gezond eten</a:t>
            </a:r>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693" y="748940"/>
            <a:ext cx="5607769" cy="5656391"/>
          </a:xfrm>
          <a:prstGeom prst="rect">
            <a:avLst/>
          </a:prstGeom>
        </p:spPr>
      </p:pic>
    </p:spTree>
    <p:extLst>
      <p:ext uri="{BB962C8B-B14F-4D97-AF65-F5344CB8AC3E}">
        <p14:creationId xmlns:p14="http://schemas.microsoft.com/office/powerpoint/2010/main" val="2740100153"/>
      </p:ext>
    </p:extLst>
  </p:cSld>
  <p:clrMapOvr>
    <a:masterClrMapping/>
  </p:clrMapOvr>
  <mc:AlternateContent xmlns:mc="http://schemas.openxmlformats.org/markup-compatibility/2006" xmlns:p14="http://schemas.microsoft.com/office/powerpoint/2010/main">
    <mc:Choice Requires="p14">
      <p:transition spd="slow" p14:dur="2000" advTm="43104"/>
    </mc:Choice>
    <mc:Fallback xmlns="">
      <p:transition spd="slow" advTm="43104"/>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24</a:t>
            </a:fld>
            <a:endParaRPr lang="nl-NL" dirty="0"/>
          </a:p>
        </p:txBody>
      </p:sp>
      <p:sp>
        <p:nvSpPr>
          <p:cNvPr id="5" name="Tekstvak 4"/>
          <p:cNvSpPr txBox="1"/>
          <p:nvPr/>
        </p:nvSpPr>
        <p:spPr>
          <a:xfrm>
            <a:off x="946257" y="468263"/>
            <a:ext cx="9313035" cy="1528752"/>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Bewegen</a:t>
            </a: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a:p>
            <a:pPr defTabSz="1219170" eaLnBrk="0" fontAlgn="base" hangingPunct="0">
              <a:spcBef>
                <a:spcPct val="0"/>
              </a:spcBef>
              <a:spcAft>
                <a:spcPct val="0"/>
              </a:spcAft>
              <a:defRPr/>
            </a:pPr>
            <a:endParaRPr lang="nl-NL" sz="2400" dirty="0">
              <a:solidFill>
                <a:srgbClr val="4F81BD"/>
              </a:solidFill>
              <a:latin typeface="Trebuchet MS" pitchFamily="34" charset="0"/>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885" y="1351646"/>
            <a:ext cx="3223266" cy="5020677"/>
          </a:xfrm>
          <a:prstGeom prst="rect">
            <a:avLst/>
          </a:prstGeom>
        </p:spPr>
      </p:pic>
      <p:pic>
        <p:nvPicPr>
          <p:cNvPr id="6" name="Afbeelding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6914" y="1351646"/>
            <a:ext cx="3220286" cy="5020677"/>
          </a:xfrm>
          <a:prstGeom prst="rect">
            <a:avLst/>
          </a:prstGeom>
        </p:spPr>
      </p:pic>
      <p:sp>
        <p:nvSpPr>
          <p:cNvPr id="8" name="Tekstvak 7"/>
          <p:cNvSpPr txBox="1"/>
          <p:nvPr/>
        </p:nvSpPr>
        <p:spPr>
          <a:xfrm>
            <a:off x="8592277" y="2852936"/>
            <a:ext cx="3552395" cy="1569660"/>
          </a:xfrm>
          <a:prstGeom prst="rect">
            <a:avLst/>
          </a:prstGeom>
          <a:noFill/>
        </p:spPr>
        <p:txBody>
          <a:bodyPr wrap="square" rtlCol="0">
            <a:spAutoFit/>
          </a:bodyPr>
          <a:lstStyle/>
          <a:p>
            <a:pPr defTabSz="1219170" eaLnBrk="0" fontAlgn="base" hangingPunct="0">
              <a:spcBef>
                <a:spcPct val="0"/>
              </a:spcBef>
              <a:spcAft>
                <a:spcPct val="0"/>
              </a:spcAft>
              <a:defRPr/>
            </a:pPr>
            <a:endParaRPr lang="nl-NL" sz="2400" dirty="0">
              <a:solidFill>
                <a:srgbClr val="000000"/>
              </a:solidFill>
              <a:latin typeface="Calibri" charset="0"/>
            </a:endParaRPr>
          </a:p>
          <a:p>
            <a:pPr defTabSz="1219170" eaLnBrk="0" fontAlgn="base" hangingPunct="0">
              <a:spcBef>
                <a:spcPct val="0"/>
              </a:spcBef>
              <a:spcAft>
                <a:spcPct val="0"/>
              </a:spcAft>
              <a:defRPr/>
            </a:pPr>
            <a:r>
              <a:rPr lang="nl-NL" sz="2400" b="1" dirty="0">
                <a:solidFill>
                  <a:srgbClr val="4F81BD"/>
                </a:solidFill>
                <a:latin typeface="Trebuchet MS" pitchFamily="34" charset="0"/>
              </a:rPr>
              <a:t>Beweeg elke dag minimaal 30 minuten</a:t>
            </a:r>
          </a:p>
          <a:p>
            <a:pPr defTabSz="1219170" eaLnBrk="0" fontAlgn="base" hangingPunct="0">
              <a:spcBef>
                <a:spcPct val="0"/>
              </a:spcBef>
              <a:spcAft>
                <a:spcPct val="0"/>
              </a:spcAft>
              <a:defRPr/>
            </a:pPr>
            <a:endParaRPr lang="nl-NL" sz="2400" dirty="0">
              <a:solidFill>
                <a:srgbClr val="000000"/>
              </a:solidFill>
              <a:latin typeface="Calibri" charset="0"/>
            </a:endParaRPr>
          </a:p>
        </p:txBody>
      </p:sp>
    </p:spTree>
    <p:extLst>
      <p:ext uri="{BB962C8B-B14F-4D97-AF65-F5344CB8AC3E}">
        <p14:creationId xmlns:p14="http://schemas.microsoft.com/office/powerpoint/2010/main" val="2763569261"/>
      </p:ext>
    </p:extLst>
  </p:cSld>
  <p:clrMapOvr>
    <a:masterClrMapping/>
  </p:clrMapOvr>
  <mc:AlternateContent xmlns:mc="http://schemas.openxmlformats.org/markup-compatibility/2006" xmlns:p14="http://schemas.microsoft.com/office/powerpoint/2010/main">
    <mc:Choice Requires="p14">
      <p:transition spd="slow" p14:dur="2000" advTm="41925"/>
    </mc:Choice>
    <mc:Fallback xmlns="">
      <p:transition spd="slow" advTm="41925"/>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1A11F4D9-B0AB-44D6-81EE-66ED82339D6C}"/>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25</a:t>
            </a:fld>
            <a:endParaRPr lang="nl-NL" dirty="0"/>
          </a:p>
        </p:txBody>
      </p:sp>
      <p:sp>
        <p:nvSpPr>
          <p:cNvPr id="4" name="Tekstvak 3"/>
          <p:cNvSpPr txBox="1"/>
          <p:nvPr/>
        </p:nvSpPr>
        <p:spPr>
          <a:xfrm>
            <a:off x="577357" y="619544"/>
            <a:ext cx="8640960"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Stoppen met roken</a:t>
            </a:r>
          </a:p>
        </p:txBody>
      </p:sp>
      <p:sp>
        <p:nvSpPr>
          <p:cNvPr id="6" name="Tekstvak 5"/>
          <p:cNvSpPr txBox="1"/>
          <p:nvPr/>
        </p:nvSpPr>
        <p:spPr>
          <a:xfrm>
            <a:off x="6110784" y="2984683"/>
            <a:ext cx="6048672" cy="913199"/>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De huisarts of praktijkondersteuner kan u hierbij helpen</a:t>
            </a:r>
          </a:p>
        </p:txBody>
      </p:sp>
      <p:pic>
        <p:nvPicPr>
          <p:cNvPr id="7" name="Afbeelding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357" y="1752600"/>
            <a:ext cx="4989800" cy="3936795"/>
          </a:xfrm>
          <a:prstGeom prst="rect">
            <a:avLst/>
          </a:prstGeom>
        </p:spPr>
      </p:pic>
    </p:spTree>
    <p:extLst>
      <p:ext uri="{BB962C8B-B14F-4D97-AF65-F5344CB8AC3E}">
        <p14:creationId xmlns:p14="http://schemas.microsoft.com/office/powerpoint/2010/main" val="1418994964"/>
      </p:ext>
    </p:extLst>
  </p:cSld>
  <p:clrMapOvr>
    <a:masterClrMapping/>
  </p:clrMapOvr>
  <mc:AlternateContent xmlns:mc="http://schemas.openxmlformats.org/markup-compatibility/2006" xmlns:p14="http://schemas.microsoft.com/office/powerpoint/2010/main">
    <mc:Choice Requires="p14">
      <p:transition spd="slow" p14:dur="2000" advTm="55803"/>
    </mc:Choice>
    <mc:Fallback xmlns="">
      <p:transition spd="slow" advTm="55803"/>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15412" y="621288"/>
            <a:ext cx="10561173" cy="923330"/>
          </a:xfrm>
          <a:prstGeom prst="rect">
            <a:avLst/>
          </a:prstGeom>
          <a:noFill/>
        </p:spPr>
        <p:txBody>
          <a:bodyPr wrap="square" rtlCol="0">
            <a:spAutoFit/>
          </a:bodyPr>
          <a:lstStyle/>
          <a:p>
            <a:pPr algn="ctr" defTabSz="1219170" eaLnBrk="0" fontAlgn="base" hangingPunct="0">
              <a:spcBef>
                <a:spcPct val="0"/>
              </a:spcBef>
              <a:spcAft>
                <a:spcPct val="0"/>
              </a:spcAft>
            </a:pPr>
            <a:r>
              <a:rPr lang="nl-NL" sz="5400" b="1" dirty="0">
                <a:solidFill>
                  <a:srgbClr val="1F497D"/>
                </a:solidFill>
                <a:latin typeface="Trebuchet MS" pitchFamily="34" charset="0"/>
              </a:rPr>
              <a:t>Ramadan </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10" name="Afbeelding 9">
            <a:extLst>
              <a:ext uri="{FF2B5EF4-FFF2-40B4-BE49-F238E27FC236}">
                <a16:creationId xmlns:a16="http://schemas.microsoft.com/office/drawing/2014/main" id="{8635420C-1554-4954-A0B7-15A7C054AF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2897" y="1600274"/>
            <a:ext cx="4732788" cy="4732788"/>
          </a:xfrm>
          <a:prstGeom prst="rect">
            <a:avLst/>
          </a:prstGeom>
        </p:spPr>
      </p:pic>
    </p:spTree>
    <p:extLst>
      <p:ext uri="{BB962C8B-B14F-4D97-AF65-F5344CB8AC3E}">
        <p14:creationId xmlns:p14="http://schemas.microsoft.com/office/powerpoint/2010/main" val="1340948477"/>
      </p:ext>
    </p:extLst>
  </p:cSld>
  <p:clrMapOvr>
    <a:masterClrMapping/>
  </p:clrMapOvr>
  <mc:AlternateContent xmlns:mc="http://schemas.openxmlformats.org/markup-compatibility/2006" xmlns:p14="http://schemas.microsoft.com/office/powerpoint/2010/main">
    <mc:Choice Requires="p14">
      <p:transition spd="slow" p14:dur="2000" advTm="22796"/>
    </mc:Choice>
    <mc:Fallback xmlns="">
      <p:transition spd="slow" advTm="22796"/>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2180862"/>
            <a:ext cx="10561173" cy="2226315"/>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Wat zijn de mogelijke gevaren </a:t>
            </a:r>
          </a:p>
          <a:p>
            <a:pPr algn="ctr" defTabSz="1219170" eaLnBrk="0" fontAlgn="base" hangingPunct="0">
              <a:spcBef>
                <a:spcPct val="0"/>
              </a:spcBef>
              <a:spcAft>
                <a:spcPct val="0"/>
              </a:spcAft>
            </a:pPr>
            <a:r>
              <a:rPr lang="nl-NL" sz="4267" b="1" dirty="0">
                <a:solidFill>
                  <a:srgbClr val="1F497D"/>
                </a:solidFill>
                <a:latin typeface="Trebuchet MS" pitchFamily="34" charset="0"/>
              </a:rPr>
              <a:t>van vasten?</a:t>
            </a:r>
          </a:p>
          <a:p>
            <a:pPr algn="ctr" defTabSz="1219170" eaLnBrk="0" fontAlgn="base" hangingPunct="0">
              <a:spcBef>
                <a:spcPct val="0"/>
              </a:spcBef>
              <a:spcAft>
                <a:spcPct val="0"/>
              </a:spcAft>
            </a:pPr>
            <a:r>
              <a:rPr lang="nl-NL" sz="5333" b="1" dirty="0">
                <a:solidFill>
                  <a:srgbClr val="F79646">
                    <a:lumMod val="75000"/>
                  </a:srgbClr>
                </a:solidFill>
                <a:latin typeface="Helvetica Neue LT Std 45 Light"/>
              </a:rPr>
              <a:t> </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Tree>
    <p:extLst>
      <p:ext uri="{BB962C8B-B14F-4D97-AF65-F5344CB8AC3E}">
        <p14:creationId xmlns:p14="http://schemas.microsoft.com/office/powerpoint/2010/main" val="2401050386"/>
      </p:ext>
    </p:extLst>
  </p:cSld>
  <p:clrMapOvr>
    <a:masterClrMapping/>
  </p:clrMapOvr>
  <mc:AlternateContent xmlns:mc="http://schemas.openxmlformats.org/markup-compatibility/2006" xmlns:p14="http://schemas.microsoft.com/office/powerpoint/2010/main">
    <mc:Choice Requires="p14">
      <p:transition spd="slow" p14:dur="2000" advTm="18346"/>
    </mc:Choice>
    <mc:Fallback xmlns="">
      <p:transition spd="slow" advTm="18346"/>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80666" y="663789"/>
            <a:ext cx="11376587" cy="748988"/>
          </a:xfrm>
          <a:prstGeom prst="rect">
            <a:avLst/>
          </a:prstGeom>
          <a:noFill/>
        </p:spPr>
        <p:txBody>
          <a:bodyPr wrap="square" rtlCol="0">
            <a:spAutoFit/>
          </a:bodyPr>
          <a:lstStyle/>
          <a:p>
            <a:pPr algn="ctr" defTabSz="1219170" eaLnBrk="0" fontAlgn="base" hangingPunct="0">
              <a:spcBef>
                <a:spcPct val="0"/>
              </a:spcBef>
              <a:spcAft>
                <a:spcPct val="0"/>
              </a:spcAft>
            </a:pPr>
            <a:r>
              <a:rPr lang="en-US" sz="4267" b="1" dirty="0">
                <a:solidFill>
                  <a:srgbClr val="1F497D"/>
                </a:solidFill>
                <a:latin typeface="Trebuchet MS" pitchFamily="34" charset="0"/>
                <a:cs typeface="AXtZeinaLight"/>
              </a:rPr>
              <a:t>Mogelijke gevaren van vasten</a:t>
            </a:r>
            <a:endParaRPr lang="ar-EG" sz="4267"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535097" y="2362419"/>
            <a:ext cx="4800533" cy="3539815"/>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Lage bloedsuiker (Hypo)</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smtClean="0">
                <a:solidFill>
                  <a:srgbClr val="4F81BD"/>
                </a:solidFill>
                <a:latin typeface="Trebuchet MS" pitchFamily="34" charset="0"/>
              </a:rPr>
              <a:t>Hoge </a:t>
            </a:r>
            <a:r>
              <a:rPr lang="nl-NL" sz="2667" b="1" dirty="0">
                <a:solidFill>
                  <a:srgbClr val="4F81BD"/>
                </a:solidFill>
                <a:latin typeface="Trebuchet MS" pitchFamily="34" charset="0"/>
              </a:rPr>
              <a:t>bloedsuiker (Hyper)</a:t>
            </a: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3. Uitdroging</a:t>
            </a: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4. Ziekenhuisopname</a:t>
            </a:r>
          </a:p>
          <a:p>
            <a:pPr defTabSz="1219170" eaLnBrk="0" fontAlgn="base" hangingPunct="0">
              <a:spcBef>
                <a:spcPct val="0"/>
              </a:spcBef>
              <a:spcAft>
                <a:spcPct val="0"/>
              </a:spcAft>
            </a:pPr>
            <a:endParaRPr lang="nl-NL" sz="3733" dirty="0">
              <a:solidFill>
                <a:srgbClr val="000000"/>
              </a:solidFill>
              <a:latin typeface="Calibri" charset="0"/>
            </a:endParaRPr>
          </a:p>
        </p:txBody>
      </p:sp>
      <p:pic>
        <p:nvPicPr>
          <p:cNvPr id="9" name="Afbeelding 8" descr="Afbeelding met geel&#10;&#10;Automatisch gegenereerde beschrijving">
            <a:extLst>
              <a:ext uri="{FF2B5EF4-FFF2-40B4-BE49-F238E27FC236}">
                <a16:creationId xmlns:a16="http://schemas.microsoft.com/office/drawing/2014/main" id="{CF136585-CD24-48A9-B734-89E6D3F218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2277" y="3108846"/>
            <a:ext cx="3154976" cy="3154976"/>
          </a:xfrm>
          <a:prstGeom prst="rect">
            <a:avLst/>
          </a:prstGeom>
        </p:spPr>
      </p:pic>
    </p:spTree>
    <p:extLst>
      <p:ext uri="{BB962C8B-B14F-4D97-AF65-F5344CB8AC3E}">
        <p14:creationId xmlns:p14="http://schemas.microsoft.com/office/powerpoint/2010/main" val="2123855328"/>
      </p:ext>
    </p:extLst>
  </p:cSld>
  <p:clrMapOvr>
    <a:masterClrMapping/>
  </p:clrMapOvr>
  <mc:AlternateContent xmlns:mc="http://schemas.openxmlformats.org/markup-compatibility/2006" xmlns:p14="http://schemas.microsoft.com/office/powerpoint/2010/main">
    <mc:Choice Requires="p14">
      <p:transition spd="slow" p14:dur="2000" advTm="62316"/>
    </mc:Choice>
    <mc:Fallback xmlns="">
      <p:transition spd="slow" advTm="62316"/>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29</a:t>
            </a:fld>
            <a:endParaRPr lang="nl-NL" dirty="0"/>
          </a:p>
        </p:txBody>
      </p:sp>
      <p:sp>
        <p:nvSpPr>
          <p:cNvPr id="4" name="Tekstvak 3"/>
          <p:cNvSpPr txBox="1"/>
          <p:nvPr/>
        </p:nvSpPr>
        <p:spPr>
          <a:xfrm>
            <a:off x="239350" y="694665"/>
            <a:ext cx="10814677" cy="1405641"/>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Waardoor kan een lage bloedsuiker ontstaan?</a:t>
            </a:r>
          </a:p>
        </p:txBody>
      </p:sp>
      <p:sp>
        <p:nvSpPr>
          <p:cNvPr id="5" name="Tekstvak 4"/>
          <p:cNvSpPr txBox="1"/>
          <p:nvPr/>
        </p:nvSpPr>
        <p:spPr>
          <a:xfrm>
            <a:off x="911424" y="2756926"/>
            <a:ext cx="8640960" cy="2883162"/>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 weinig of lang niks </a:t>
            </a:r>
            <a:r>
              <a:rPr lang="nl-NL" sz="2667" b="1" dirty="0" smtClean="0">
                <a:solidFill>
                  <a:srgbClr val="4F81BD"/>
                </a:solidFill>
                <a:latin typeface="Trebuchet MS" pitchFamily="34" charset="0"/>
              </a:rPr>
              <a:t>eten</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Teveel tabletten of insuline </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Meer bewegen dan normaal</a:t>
            </a:r>
          </a:p>
          <a:p>
            <a:pPr marL="457189" indent="-457189" defTabSz="1219170" eaLnBrk="0" fontAlgn="base" hangingPunct="0">
              <a:spcBef>
                <a:spcPct val="0"/>
              </a:spcBef>
              <a:spcAft>
                <a:spcPct val="0"/>
              </a:spcAft>
              <a:buFontTx/>
              <a:buAutoNum type="arabicPeriod"/>
            </a:pPr>
            <a:endParaRPr lang="nl-NL" sz="2400" dirty="0">
              <a:solidFill>
                <a:srgbClr val="000000"/>
              </a:solidFill>
              <a:latin typeface="Calibri" charset="0"/>
            </a:endParaRPr>
          </a:p>
          <a:p>
            <a:pPr marL="457189" indent="-457189" defTabSz="1219170" eaLnBrk="0" fontAlgn="base" hangingPunct="0">
              <a:spcBef>
                <a:spcPct val="0"/>
              </a:spcBef>
              <a:spcAft>
                <a:spcPct val="0"/>
              </a:spcAft>
              <a:buFontTx/>
              <a:buAutoNum type="arabicPeriod"/>
            </a:pPr>
            <a:endParaRPr lang="nl-NL" sz="2400" dirty="0">
              <a:solidFill>
                <a:srgbClr val="000000"/>
              </a:solidFill>
              <a:latin typeface="Calibri" charset="0"/>
            </a:endParaRPr>
          </a:p>
        </p:txBody>
      </p:sp>
    </p:spTree>
    <p:extLst>
      <p:ext uri="{BB962C8B-B14F-4D97-AF65-F5344CB8AC3E}">
        <p14:creationId xmlns:p14="http://schemas.microsoft.com/office/powerpoint/2010/main" val="1512217355"/>
      </p:ext>
    </p:extLst>
  </p:cSld>
  <p:clrMapOvr>
    <a:masterClrMapping/>
  </p:clrMapOvr>
  <mc:AlternateContent xmlns:mc="http://schemas.openxmlformats.org/markup-compatibility/2006" xmlns:p14="http://schemas.microsoft.com/office/powerpoint/2010/main">
    <mc:Choice Requires="p14">
      <p:transition spd="slow" p14:dur="2000" advTm="54544"/>
    </mc:Choice>
    <mc:Fallback xmlns="">
      <p:transition spd="slow" advTm="54544"/>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1247245"/>
          </a:xfrm>
          <a:prstGeom prst="rect">
            <a:avLst/>
          </a:prstGeom>
        </p:spPr>
        <p:txBody>
          <a:bodyPr rtlCol="0">
            <a:normAutofit fontScale="90000"/>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30</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2" name="Tekstvak 1">
            <a:extLst>
              <a:ext uri="{FF2B5EF4-FFF2-40B4-BE49-F238E27FC236}">
                <a16:creationId xmlns:a16="http://schemas.microsoft.com/office/drawing/2014/main" id="{65109340-C49D-4C0A-9D61-5F364E0DA779}"/>
              </a:ext>
            </a:extLst>
          </p:cNvPr>
          <p:cNvSpPr txBox="1"/>
          <p:nvPr/>
        </p:nvSpPr>
        <p:spPr>
          <a:xfrm>
            <a:off x="2467941" y="549891"/>
            <a:ext cx="7738159"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Lage bloedsuiker (hypo)</a:t>
            </a:r>
          </a:p>
        </p:txBody>
      </p:sp>
      <p:pic>
        <p:nvPicPr>
          <p:cNvPr id="12" name="Afbeelding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2965" y="1700807"/>
            <a:ext cx="2112235" cy="4838229"/>
          </a:xfrm>
          <a:prstGeom prst="rect">
            <a:avLst/>
          </a:prstGeom>
        </p:spPr>
      </p:pic>
      <p:pic>
        <p:nvPicPr>
          <p:cNvPr id="13" name="Afbeelding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209" y="1700808"/>
            <a:ext cx="2140452" cy="4838229"/>
          </a:xfrm>
          <a:prstGeom prst="rect">
            <a:avLst/>
          </a:prstGeom>
        </p:spPr>
      </p:pic>
      <p:sp>
        <p:nvSpPr>
          <p:cNvPr id="14" name="Tekstvak 13"/>
          <p:cNvSpPr txBox="1"/>
          <p:nvPr/>
        </p:nvSpPr>
        <p:spPr>
          <a:xfrm>
            <a:off x="599309" y="1245769"/>
            <a:ext cx="2739504"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Trillen en beven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5" name="Tekstvak 14"/>
          <p:cNvSpPr txBox="1"/>
          <p:nvPr/>
        </p:nvSpPr>
        <p:spPr>
          <a:xfrm>
            <a:off x="4207117" y="1235078"/>
            <a:ext cx="1632181"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Zweten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7" name="Afbeelding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8022" y="2493937"/>
            <a:ext cx="2817341" cy="3251972"/>
          </a:xfrm>
          <a:prstGeom prst="rect">
            <a:avLst/>
          </a:prstGeom>
        </p:spPr>
      </p:pic>
      <p:sp>
        <p:nvSpPr>
          <p:cNvPr id="18" name="Tekstvak 17"/>
          <p:cNvSpPr txBox="1"/>
          <p:nvPr/>
        </p:nvSpPr>
        <p:spPr>
          <a:xfrm>
            <a:off x="6866123" y="2180862"/>
            <a:ext cx="1600118"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Hoofdpijn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9" name="Afbeelding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3929" y="1932370"/>
            <a:ext cx="2921156" cy="2883317"/>
          </a:xfrm>
          <a:prstGeom prst="rect">
            <a:avLst/>
          </a:prstGeom>
        </p:spPr>
      </p:pic>
      <p:sp>
        <p:nvSpPr>
          <p:cNvPr id="20" name="Tekstvak 19"/>
          <p:cNvSpPr txBox="1"/>
          <p:nvPr/>
        </p:nvSpPr>
        <p:spPr>
          <a:xfrm>
            <a:off x="9936427" y="1501482"/>
            <a:ext cx="1152128"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Bleek</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1099592129"/>
      </p:ext>
    </p:extLst>
  </p:cSld>
  <p:clrMapOvr>
    <a:masterClrMapping/>
  </p:clrMapOvr>
  <mc:AlternateContent xmlns:mc="http://schemas.openxmlformats.org/markup-compatibility/2006" xmlns:p14="http://schemas.microsoft.com/office/powerpoint/2010/main">
    <mc:Choice Requires="p14">
      <p:transition spd="slow" p14:dur="2000" advTm="94017"/>
    </mc:Choice>
    <mc:Fallback xmlns="">
      <p:transition spd="slow" advTm="94017"/>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31</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489" y="1604798"/>
            <a:ext cx="6439799" cy="4800533"/>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832489" y="600073"/>
            <a:ext cx="7296809"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Lage bloedsuiker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hypo)</a:t>
            </a:r>
          </a:p>
        </p:txBody>
      </p:sp>
      <p:sp>
        <p:nvSpPr>
          <p:cNvPr id="4" name="Rechthoek 3"/>
          <p:cNvSpPr/>
          <p:nvPr/>
        </p:nvSpPr>
        <p:spPr>
          <a:xfrm>
            <a:off x="8381897" y="5331590"/>
            <a:ext cx="1156086" cy="584775"/>
          </a:xfrm>
          <a:prstGeom prst="rect">
            <a:avLst/>
          </a:prstGeom>
        </p:spPr>
        <p:txBody>
          <a:bodyPr wrap="non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Hypo</a:t>
            </a:r>
          </a:p>
        </p:txBody>
      </p:sp>
      <p:sp>
        <p:nvSpPr>
          <p:cNvPr id="6" name="Tekstvak 5"/>
          <p:cNvSpPr txBox="1"/>
          <p:nvPr/>
        </p:nvSpPr>
        <p:spPr>
          <a:xfrm>
            <a:off x="7675558" y="1937833"/>
            <a:ext cx="4043581" cy="1569660"/>
          </a:xfrm>
          <a:prstGeom prst="rect">
            <a:avLst/>
          </a:prstGeom>
          <a:noFill/>
          <a:ln>
            <a:solidFill>
              <a:schemeClr val="tx2"/>
            </a:solidFill>
          </a:ln>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Trebuchet MS" pitchFamily="34" charset="0"/>
              <a:ea typeface="+mn-ea"/>
              <a:cs typeface="AXtGIHaneLight"/>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Trebuchet MS" pitchFamily="34" charset="0"/>
                <a:ea typeface="+mn-ea"/>
                <a:cs typeface="AXtGIHaneLight"/>
              </a:rPr>
              <a:t>Bloedsuikermeting verbreekt uw vasten niet!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1" name="Tekstvak 10"/>
          <p:cNvSpPr txBox="1"/>
          <p:nvPr/>
        </p:nvSpPr>
        <p:spPr>
          <a:xfrm>
            <a:off x="7578716" y="4958781"/>
            <a:ext cx="748923" cy="1446550"/>
          </a:xfrm>
          <a:prstGeom prst="rect">
            <a:avLst/>
          </a:prstGeom>
          <a:noFill/>
        </p:spPr>
        <p:txBody>
          <a:bodyPr wrap="none" rtlCol="0">
            <a:spAutoFit/>
          </a:bodyPr>
          <a:lstStyle/>
          <a:p>
            <a:r>
              <a:rPr lang="nl-NL" sz="8800" b="1" dirty="0" smtClean="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p:txBody>
      </p:sp>
    </p:spTree>
    <p:extLst>
      <p:ext uri="{BB962C8B-B14F-4D97-AF65-F5344CB8AC3E}">
        <p14:creationId xmlns:p14="http://schemas.microsoft.com/office/powerpoint/2010/main" val="1417359328"/>
      </p:ext>
    </p:extLst>
  </p:cSld>
  <p:clrMapOvr>
    <a:masterClrMapping/>
  </p:clrMapOvr>
  <mc:AlternateContent xmlns:mc="http://schemas.openxmlformats.org/markup-compatibility/2006" xmlns:p14="http://schemas.microsoft.com/office/powerpoint/2010/main">
    <mc:Choice Requires="p14">
      <p:transition spd="slow" p14:dur="2000" advTm="95626"/>
    </mc:Choice>
    <mc:Fallback xmlns="">
      <p:transition spd="slow" advTm="95626"/>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32</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1007435" y="644691"/>
            <a:ext cx="10273141" cy="1405641"/>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moet u</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doen bij een lage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bloedsuiker?</a:t>
            </a:r>
            <a:endPar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endParaRPr>
          </a:p>
        </p:txBody>
      </p:sp>
      <p:grpSp>
        <p:nvGrpSpPr>
          <p:cNvPr id="5" name="Group 2">
            <a:extLst>
              <a:ext uri="{FF2B5EF4-FFF2-40B4-BE49-F238E27FC236}">
                <a16:creationId xmlns:a16="http://schemas.microsoft.com/office/drawing/2014/main" id="{28D22E5F-2EA8-4744-AD48-DE221F1A2169}"/>
              </a:ext>
            </a:extLst>
          </p:cNvPr>
          <p:cNvGrpSpPr/>
          <p:nvPr/>
        </p:nvGrpSpPr>
        <p:grpSpPr>
          <a:xfrm>
            <a:off x="313989" y="2716381"/>
            <a:ext cx="5013927" cy="2344801"/>
            <a:chOff x="4615363" y="4599524"/>
            <a:chExt cx="4071437" cy="1420276"/>
          </a:xfrm>
        </p:grpSpPr>
        <p:pic>
          <p:nvPicPr>
            <p:cNvPr id="6" name="Picture 5">
              <a:extLst>
                <a:ext uri="{FF2B5EF4-FFF2-40B4-BE49-F238E27FC236}">
                  <a16:creationId xmlns:a16="http://schemas.microsoft.com/office/drawing/2014/main" id="{739CFE96-8A20-4852-9E60-DE30BF644D50}"/>
                </a:ext>
              </a:extLst>
            </p:cNvPr>
            <p:cNvPicPr>
              <a:picLocks noChangeAspect="1"/>
            </p:cNvPicPr>
            <p:nvPr/>
          </p:nvPicPr>
          <p:blipFill rotWithShape="1">
            <a:blip r:embed="rId3"/>
            <a:srcRect t="1" b="8690"/>
            <a:stretch/>
          </p:blipFill>
          <p:spPr>
            <a:xfrm>
              <a:off x="7703309" y="4743080"/>
              <a:ext cx="983491" cy="1276720"/>
            </a:xfrm>
            <a:prstGeom prst="rect">
              <a:avLst/>
            </a:prstGeom>
          </p:spPr>
        </p:pic>
        <p:pic>
          <p:nvPicPr>
            <p:cNvPr id="7" name="Picture 8">
              <a:extLst>
                <a:ext uri="{FF2B5EF4-FFF2-40B4-BE49-F238E27FC236}">
                  <a16:creationId xmlns:a16="http://schemas.microsoft.com/office/drawing/2014/main" id="{425F6E9E-F5EF-46D3-BDBE-432B86595E36}"/>
                </a:ext>
              </a:extLst>
            </p:cNvPr>
            <p:cNvPicPr>
              <a:picLocks noChangeAspect="1"/>
            </p:cNvPicPr>
            <p:nvPr/>
          </p:nvPicPr>
          <p:blipFill rotWithShape="1">
            <a:blip r:embed="rId4"/>
            <a:srcRect t="1" b="8690"/>
            <a:stretch/>
          </p:blipFill>
          <p:spPr>
            <a:xfrm>
              <a:off x="6717889" y="4743080"/>
              <a:ext cx="983491" cy="1276720"/>
            </a:xfrm>
            <a:prstGeom prst="rect">
              <a:avLst/>
            </a:prstGeom>
          </p:spPr>
        </p:pic>
        <p:pic>
          <p:nvPicPr>
            <p:cNvPr id="8" name="Picture 11">
              <a:extLst>
                <a:ext uri="{FF2B5EF4-FFF2-40B4-BE49-F238E27FC236}">
                  <a16:creationId xmlns:a16="http://schemas.microsoft.com/office/drawing/2014/main" id="{942BDA93-8307-4BE4-A9DC-D2CCE90FC975}"/>
                </a:ext>
              </a:extLst>
            </p:cNvPr>
            <p:cNvPicPr>
              <a:picLocks noChangeAspect="1"/>
            </p:cNvPicPr>
            <p:nvPr/>
          </p:nvPicPr>
          <p:blipFill rotWithShape="1">
            <a:blip r:embed="rId5"/>
            <a:srcRect t="1" b="8690"/>
            <a:stretch/>
          </p:blipFill>
          <p:spPr>
            <a:xfrm>
              <a:off x="5707069" y="4743080"/>
              <a:ext cx="983491" cy="1276720"/>
            </a:xfrm>
            <a:prstGeom prst="rect">
              <a:avLst/>
            </a:prstGeom>
          </p:spPr>
        </p:pic>
        <p:pic>
          <p:nvPicPr>
            <p:cNvPr id="9" name="Picture 16">
              <a:extLst>
                <a:ext uri="{FF2B5EF4-FFF2-40B4-BE49-F238E27FC236}">
                  <a16:creationId xmlns:a16="http://schemas.microsoft.com/office/drawing/2014/main" id="{1BB46702-2586-437D-98CB-12D9AB97E06D}"/>
                </a:ext>
              </a:extLst>
            </p:cNvPr>
            <p:cNvPicPr>
              <a:picLocks noChangeAspect="1"/>
            </p:cNvPicPr>
            <p:nvPr/>
          </p:nvPicPr>
          <p:blipFill rotWithShape="1">
            <a:blip r:embed="rId6"/>
            <a:srcRect t="1218" b="7755"/>
            <a:stretch/>
          </p:blipFill>
          <p:spPr>
            <a:xfrm>
              <a:off x="4615363" y="4599524"/>
              <a:ext cx="1297496" cy="1412986"/>
            </a:xfrm>
            <a:prstGeom prst="rect">
              <a:avLst/>
            </a:prstGeom>
          </p:spPr>
        </p:pic>
      </p:grpSp>
      <p:pic>
        <p:nvPicPr>
          <p:cNvPr id="10" name="Afbeelding 9">
            <a:extLst>
              <a:ext uri="{FF2B5EF4-FFF2-40B4-BE49-F238E27FC236}">
                <a16:creationId xmlns:a16="http://schemas.microsoft.com/office/drawing/2014/main" id="{26DC3F0D-D7AD-40EF-A840-126E8016CB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1958" y="3572919"/>
            <a:ext cx="1676885" cy="912199"/>
          </a:xfrm>
          <a:prstGeom prst="rect">
            <a:avLst/>
          </a:prstGeom>
        </p:spPr>
      </p:pic>
      <p:pic>
        <p:nvPicPr>
          <p:cNvPr id="14" name="Afbeelding 13">
            <a:extLst>
              <a:ext uri="{FF2B5EF4-FFF2-40B4-BE49-F238E27FC236}">
                <a16:creationId xmlns:a16="http://schemas.microsoft.com/office/drawing/2014/main" id="{4C2F1C9D-3055-4A74-9875-D300DC2D03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16113" y="2716381"/>
            <a:ext cx="1421051" cy="2344801"/>
          </a:xfrm>
          <a:prstGeom prst="rect">
            <a:avLst/>
          </a:prstGeom>
        </p:spPr>
      </p:pic>
      <p:pic>
        <p:nvPicPr>
          <p:cNvPr id="16" name="Afbeelding 15" descr="Afbeelding met zitten, tafel, teken, doos&#10;&#10;Automatisch gegenereerde beschrijving">
            <a:extLst>
              <a:ext uri="{FF2B5EF4-FFF2-40B4-BE49-F238E27FC236}">
                <a16:creationId xmlns:a16="http://schemas.microsoft.com/office/drawing/2014/main" id="{6E2E5483-02AF-47B8-B9A7-E9E9597746D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54187" y="3511134"/>
            <a:ext cx="2383325" cy="1497217"/>
          </a:xfrm>
          <a:prstGeom prst="rect">
            <a:avLst/>
          </a:prstGeom>
        </p:spPr>
      </p:pic>
      <p:pic>
        <p:nvPicPr>
          <p:cNvPr id="2" name="Afbeelding 1"/>
          <p:cNvPicPr>
            <a:picLocks noChangeAspect="1"/>
          </p:cNvPicPr>
          <p:nvPr/>
        </p:nvPicPr>
        <p:blipFill>
          <a:blip r:embed="rId10"/>
          <a:stretch>
            <a:fillRect/>
          </a:stretch>
        </p:blipFill>
        <p:spPr>
          <a:xfrm rot="806962">
            <a:off x="10115668" y="3473073"/>
            <a:ext cx="1950889" cy="1308721"/>
          </a:xfrm>
          <a:prstGeom prst="rect">
            <a:avLst/>
          </a:prstGeom>
        </p:spPr>
      </p:pic>
      <p:pic>
        <p:nvPicPr>
          <p:cNvPr id="17" name="Afbeelding 16">
            <a:extLst>
              <a:ext uri="{FF2B5EF4-FFF2-40B4-BE49-F238E27FC236}">
                <a16:creationId xmlns:a16="http://schemas.microsoft.com/office/drawing/2014/main" id="{A48B53D4-166A-4ED0-AA99-62F0E42B3142}"/>
              </a:ext>
            </a:extLst>
          </p:cNvPr>
          <p:cNvPicPr>
            <a:picLocks noChangeAspect="1"/>
          </p:cNvPicPr>
          <p:nvPr/>
        </p:nvPicPr>
        <p:blipFill>
          <a:blip r:embed="rId11"/>
          <a:stretch>
            <a:fillRect/>
          </a:stretch>
        </p:blipFill>
        <p:spPr>
          <a:xfrm>
            <a:off x="8952995" y="1590273"/>
            <a:ext cx="1614868" cy="1949259"/>
          </a:xfrm>
          <a:prstGeom prst="rect">
            <a:avLst/>
          </a:prstGeom>
        </p:spPr>
      </p:pic>
    </p:spTree>
    <p:extLst>
      <p:ext uri="{BB962C8B-B14F-4D97-AF65-F5344CB8AC3E}">
        <p14:creationId xmlns:p14="http://schemas.microsoft.com/office/powerpoint/2010/main" val="2316275436"/>
      </p:ext>
    </p:extLst>
  </p:cSld>
  <p:clrMapOvr>
    <a:masterClrMapping/>
  </p:clrMapOvr>
  <mc:AlternateContent xmlns:mc="http://schemas.openxmlformats.org/markup-compatibility/2006" xmlns:p14="http://schemas.microsoft.com/office/powerpoint/2010/main">
    <mc:Choice Requires="p14">
      <p:transition spd="slow" p14:dur="2000" advTm="80781"/>
    </mc:Choice>
    <mc:Fallback xmlns="">
      <p:transition spd="slow" advTm="80781"/>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33</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94656" y="743023"/>
            <a:ext cx="12097344"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Waardoor kan een hoge bloedsuiker ontstaan?</a:t>
            </a:r>
          </a:p>
        </p:txBody>
      </p:sp>
      <p:sp>
        <p:nvSpPr>
          <p:cNvPr id="6" name="Tekstvak 5"/>
          <p:cNvSpPr txBox="1"/>
          <p:nvPr/>
        </p:nvSpPr>
        <p:spPr>
          <a:xfrm>
            <a:off x="911424" y="2426018"/>
            <a:ext cx="7392821" cy="3334695"/>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Meer eten of drinken dan normaal</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Diabetes tabletten vergeten in te nemen</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Insuline vergeten te spuiten</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Ziek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zijn en stress</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1385501089"/>
      </p:ext>
    </p:extLst>
  </p:cSld>
  <p:clrMapOvr>
    <a:masterClrMapping/>
  </p:clrMapOvr>
  <mc:AlternateContent xmlns:mc="http://schemas.openxmlformats.org/markup-compatibility/2006" xmlns:p14="http://schemas.microsoft.com/office/powerpoint/2010/main">
    <mc:Choice Requires="p14">
      <p:transition spd="slow" p14:dur="2000" advTm="58715"/>
    </mc:Choice>
    <mc:Fallback xmlns="">
      <p:transition spd="slow" advTm="58715"/>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117566" y="704086"/>
            <a:ext cx="13296800" cy="1075881"/>
          </a:xfrm>
          <a:prstGeom prst="rect">
            <a:avLst/>
          </a:prstGeom>
        </p:spPr>
        <p:txBody>
          <a:bodyPr rtlCol="0">
            <a:normAutofit/>
          </a:bodyPr>
          <a:lstStyle/>
          <a:p>
            <a:r>
              <a:rPr lang="nl-NL" sz="4270" dirty="0" smtClean="0">
                <a:solidFill>
                  <a:schemeClr val="tx2"/>
                </a:solidFill>
                <a:latin typeface="Trebuchet MS" pitchFamily="34" charset="0"/>
                <a:cs typeface="AXtZeinaLight"/>
              </a:rPr>
              <a:t>Wat kunt u merken 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34</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Moe</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4" name="Afbeelding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Veel dorst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6" name="Afbeelding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Wazig of slecht zien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FFFFFF"/>
                </a:solidFill>
                <a:effectLst/>
                <a:uLnTx/>
                <a:uFillTx/>
                <a:latin typeface="Trebuchet MS" pitchFamily="34" charset="0"/>
                <a:ea typeface="+mn-ea"/>
                <a:cs typeface="+mn-cs"/>
              </a:rPr>
              <a:t>Jeuk</a:t>
            </a:r>
          </a:p>
        </p:txBody>
      </p:sp>
    </p:spTree>
    <p:extLst>
      <p:ext uri="{BB962C8B-B14F-4D97-AF65-F5344CB8AC3E}">
        <p14:creationId xmlns:p14="http://schemas.microsoft.com/office/powerpoint/2010/main" val="1289437177"/>
      </p:ext>
    </p:extLst>
  </p:cSld>
  <p:clrMapOvr>
    <a:masterClrMapping/>
  </p:clrMapOvr>
  <mc:AlternateContent xmlns:mc="http://schemas.openxmlformats.org/markup-compatibility/2006" xmlns:p14="http://schemas.microsoft.com/office/powerpoint/2010/main">
    <mc:Choice Requires="p14">
      <p:transition spd="slow" p14:dur="2000" advTm="63874"/>
    </mc:Choice>
    <mc:Fallback xmlns="">
      <p:transition spd="slow" advTm="63874"/>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35</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45" y="1455109"/>
            <a:ext cx="6705881" cy="4998883"/>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241945" y="525439"/>
            <a:ext cx="7488832"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Hoge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bloedsuiker</a:t>
            </a:r>
            <a:r>
              <a:rPr kumimoji="0" lang="nl-NL" sz="4267" b="1" i="0" u="none" strike="noStrike" kern="1200" cap="none" spc="0" normalizeH="0" noProof="0" dirty="0" smtClean="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(hyper</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a:t>
            </a:r>
          </a:p>
        </p:txBody>
      </p:sp>
      <p:sp>
        <p:nvSpPr>
          <p:cNvPr id="4" name="Tekstvak 3"/>
          <p:cNvSpPr txBox="1"/>
          <p:nvPr/>
        </p:nvSpPr>
        <p:spPr>
          <a:xfrm>
            <a:off x="8481872" y="2324971"/>
            <a:ext cx="1334020" cy="95410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Hyper</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0" name="Tekstvak 9"/>
          <p:cNvSpPr txBox="1"/>
          <p:nvPr/>
        </p:nvSpPr>
        <p:spPr>
          <a:xfrm>
            <a:off x="7159672" y="1490584"/>
            <a:ext cx="1346388" cy="2400657"/>
          </a:xfrm>
          <a:prstGeom prst="rect">
            <a:avLst/>
          </a:prstGeom>
          <a:noFill/>
        </p:spPr>
        <p:txBody>
          <a:bodyPr wrap="square" rtlCol="0">
            <a:spAutoFit/>
          </a:bodyPr>
          <a:lstStyle/>
          <a:p>
            <a:r>
              <a:rPr lang="nl-NL" sz="15000" b="1" dirty="0" smtClean="0">
                <a:solidFill>
                  <a:srgbClr val="C00000"/>
                </a:solidFill>
                <a:latin typeface="Arial" panose="020B0604020202020204" pitchFamily="34" charset="0"/>
                <a:cs typeface="Arial" panose="020B0604020202020204" pitchFamily="34" charset="0"/>
              </a:rPr>
              <a:t>↑</a:t>
            </a:r>
            <a:endParaRPr lang="nl-NL" sz="15000" b="1" dirty="0">
              <a:solidFill>
                <a:srgbClr val="C00000"/>
              </a:solidFill>
            </a:endParaRPr>
          </a:p>
        </p:txBody>
      </p:sp>
    </p:spTree>
    <p:extLst>
      <p:ext uri="{BB962C8B-B14F-4D97-AF65-F5344CB8AC3E}">
        <p14:creationId xmlns:p14="http://schemas.microsoft.com/office/powerpoint/2010/main" val="3628195508"/>
      </p:ext>
    </p:extLst>
  </p:cSld>
  <p:clrMapOvr>
    <a:masterClrMapping/>
  </p:clrMapOvr>
  <mc:AlternateContent xmlns:mc="http://schemas.openxmlformats.org/markup-compatibility/2006" xmlns:p14="http://schemas.microsoft.com/office/powerpoint/2010/main">
    <mc:Choice Requires="p14">
      <p:transition spd="slow" p14:dur="2000" advTm="61170"/>
    </mc:Choice>
    <mc:Fallback xmlns="">
      <p:transition spd="slow" advTm="6117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36</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6" name="Tekstvak 5">
            <a:extLst>
              <a:ext uri="{FF2B5EF4-FFF2-40B4-BE49-F238E27FC236}">
                <a16:creationId xmlns:a16="http://schemas.microsoft.com/office/drawing/2014/main" id="{F4FDE669-C08C-482F-B510-2F3F4D7F7082}"/>
              </a:ext>
            </a:extLst>
          </p:cNvPr>
          <p:cNvSpPr txBox="1"/>
          <p:nvPr/>
        </p:nvSpPr>
        <p:spPr>
          <a:xfrm>
            <a:off x="609568" y="2372884"/>
            <a:ext cx="9132628" cy="2965364"/>
          </a:xfrm>
          <a:prstGeom prst="rect">
            <a:avLst/>
          </a:prstGeom>
          <a:noFill/>
        </p:spPr>
        <p:txBody>
          <a:bodyPr wrap="none" rtlCol="0">
            <a:spAutoFit/>
          </a:bodyPr>
          <a:lstStyle/>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Water drinken en meer bewegen</a:t>
            </a: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endParaRPr kumimoji="0" lang="nl-NL" sz="2667" b="1" i="0" u="none" strike="noStrike" kern="1200" cap="none" spc="0" normalizeH="0" baseline="0" noProof="0" dirty="0" smtClean="0">
              <a:ln>
                <a:noFill/>
              </a:ln>
              <a:solidFill>
                <a:srgbClr val="4F81BD"/>
              </a:solidFill>
              <a:effectLst/>
              <a:uLnTx/>
              <a:uFillTx/>
              <a:latin typeface="Calibri"/>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Uw diabetes medicijnen gebruiken</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3. Dokter bellen als u ziek blijft of uw suiker hoog blijft</a:t>
            </a:r>
          </a:p>
        </p:txBody>
      </p:sp>
      <p:sp>
        <p:nvSpPr>
          <p:cNvPr id="5" name="Tekstvak 4"/>
          <p:cNvSpPr txBox="1"/>
          <p:nvPr/>
        </p:nvSpPr>
        <p:spPr>
          <a:xfrm>
            <a:off x="482973" y="748216"/>
            <a:ext cx="12048661"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moet u</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doen bij een hoge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bloedsuiker?</a:t>
            </a:r>
            <a:endPar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endParaRPr>
          </a:p>
        </p:txBody>
      </p:sp>
      <p:pic>
        <p:nvPicPr>
          <p:cNvPr id="9" name="Picture 6" descr="Image result for WATER"/>
          <p:cNvPicPr>
            <a:picLocks noChangeAspect="1" noChangeArrowheads="1"/>
          </p:cNvPicPr>
          <p:nvPr/>
        </p:nvPicPr>
        <p:blipFill>
          <a:blip r:embed="rId3" cstate="print"/>
          <a:srcRect/>
          <a:stretch>
            <a:fillRect/>
          </a:stretch>
        </p:blipFill>
        <p:spPr bwMode="auto">
          <a:xfrm flipH="1">
            <a:off x="8085475" y="1486397"/>
            <a:ext cx="1656721" cy="24659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0565" y="2700581"/>
            <a:ext cx="2173065" cy="3387979"/>
          </a:xfrm>
          <a:prstGeom prst="rect">
            <a:avLst/>
          </a:prstGeom>
        </p:spPr>
      </p:pic>
    </p:spTree>
    <p:extLst>
      <p:ext uri="{BB962C8B-B14F-4D97-AF65-F5344CB8AC3E}">
        <p14:creationId xmlns:p14="http://schemas.microsoft.com/office/powerpoint/2010/main" val="157555337"/>
      </p:ext>
    </p:extLst>
  </p:cSld>
  <p:clrMapOvr>
    <a:masterClrMapping/>
  </p:clrMapOvr>
  <mc:AlternateContent xmlns:mc="http://schemas.openxmlformats.org/markup-compatibility/2006" xmlns:p14="http://schemas.microsoft.com/office/powerpoint/2010/main">
    <mc:Choice Requires="p14">
      <p:transition spd="slow" p14:dur="2000" advTm="67679"/>
    </mc:Choice>
    <mc:Fallback xmlns="">
      <p:transition spd="slow" advTm="67679"/>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82080" y="863310"/>
            <a:ext cx="10561173" cy="552011"/>
          </a:xfrm>
          <a:prstGeom prst="rect">
            <a:avLst/>
          </a:prstGeom>
          <a:noFill/>
        </p:spPr>
        <p:txBody>
          <a:bodyPr wrap="square" rtlCol="0">
            <a:spAutoFit/>
          </a:bodyPr>
          <a:lstStyle/>
          <a:p>
            <a:pPr marL="0" marR="0" lvl="0" indent="0" algn="l"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  Wel of niet vasten?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8" name="Tekstvak 7"/>
          <p:cNvSpPr txBox="1"/>
          <p:nvPr/>
        </p:nvSpPr>
        <p:spPr>
          <a:xfrm>
            <a:off x="6192011" y="2948947"/>
            <a:ext cx="6656036" cy="1282531"/>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Bespreek dit altijd met uw </a:t>
            </a:r>
          </a:p>
          <a:p>
            <a:pPr marL="0" marR="0" lvl="0" indent="0" algn="ctr" defTabSz="1219170" rtl="0" eaLnBrk="0" fontAlgn="base" latinLnBrk="0" hangingPunct="0">
              <a:lnSpc>
                <a:spcPct val="100000"/>
              </a:lnSpc>
              <a:spcBef>
                <a:spcPct val="0"/>
              </a:spcBef>
              <a:spcAft>
                <a:spcPct val="0"/>
              </a:spcAft>
              <a:buClrTx/>
              <a:buSzTx/>
              <a:buFontTx/>
              <a:buNone/>
              <a:tabLst/>
              <a:defRPr/>
            </a:pPr>
            <a:r>
              <a:rPr lang="nl-NL" sz="2667" b="1" dirty="0">
                <a:solidFill>
                  <a:srgbClr val="4F81BD"/>
                </a:solidFill>
                <a:latin typeface="Trebuchet MS" pitchFamily="34" charset="0"/>
                <a:cs typeface="Calibri" panose="020F0502020204030204" pitchFamily="34" charset="0"/>
              </a:rPr>
              <a:t>p</a:t>
            </a:r>
            <a:r>
              <a:rPr kumimoji="0" lang="nl-NL" sz="2667" b="1" i="0" u="none" strike="noStrike" kern="1200" cap="none" spc="0" normalizeH="0" baseline="0" noProof="0" dirty="0" err="1" smtClean="0">
                <a:ln>
                  <a:noFill/>
                </a:ln>
                <a:solidFill>
                  <a:srgbClr val="4F81BD"/>
                </a:solidFill>
                <a:effectLst/>
                <a:uLnTx/>
                <a:uFillTx/>
                <a:latin typeface="Trebuchet MS" pitchFamily="34" charset="0"/>
                <a:ea typeface="+mn-ea"/>
                <a:cs typeface="Calibri" panose="020F0502020204030204" pitchFamily="34" charset="0"/>
              </a:rPr>
              <a:t>raktijkondersteuner</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Calibri" panose="020F0502020204030204" pitchFamily="34" charset="0"/>
              </a:rPr>
              <a:t>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of huisarts</a:t>
            </a:r>
            <a:endParaRPr kumimoji="0" lang="nl-NL" sz="2667" b="0"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Afbeelding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956" y="1725281"/>
            <a:ext cx="5974080" cy="4397248"/>
          </a:xfrm>
          <a:prstGeom prst="rect">
            <a:avLst/>
          </a:prstGeom>
        </p:spPr>
      </p:pic>
    </p:spTree>
    <p:extLst>
      <p:ext uri="{BB962C8B-B14F-4D97-AF65-F5344CB8AC3E}">
        <p14:creationId xmlns:p14="http://schemas.microsoft.com/office/powerpoint/2010/main" val="1457846584"/>
      </p:ext>
    </p:extLst>
  </p:cSld>
  <p:clrMapOvr>
    <a:masterClrMapping/>
  </p:clrMapOvr>
  <mc:AlternateContent xmlns:mc="http://schemas.openxmlformats.org/markup-compatibility/2006" xmlns:p14="http://schemas.microsoft.com/office/powerpoint/2010/main">
    <mc:Choice Requires="p14">
      <p:transition spd="slow" p14:dur="2000" advTm="85331"/>
    </mc:Choice>
    <mc:Fallback xmlns="">
      <p:transition spd="slow" advTm="85331"/>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0" y="924020"/>
            <a:ext cx="12385376" cy="876971"/>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Vraag uw huisarts of praktijkondersteuner tot welke </a:t>
            </a:r>
            <a:br>
              <a:rPr kumimoji="0" lang="nl-NL"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br>
            <a:r>
              <a:rPr kumimoji="0" lang="nl-NL"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risicogroep u behoort</a:t>
            </a:r>
            <a:endParaRPr kumimoji="0" lang="en-US"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endParaRPr>
          </a:p>
        </p:txBody>
      </p:sp>
      <p:sp>
        <p:nvSpPr>
          <p:cNvPr id="5" name="Ovaal 4">
            <a:extLst>
              <a:ext uri="{FF2B5EF4-FFF2-40B4-BE49-F238E27FC236}">
                <a16:creationId xmlns:a16="http://schemas.microsoft.com/office/drawing/2014/main" id="{C4D346AB-F23E-4A90-8FDD-E285625F2359}"/>
              </a:ext>
            </a:extLst>
          </p:cNvPr>
          <p:cNvSpPr/>
          <p:nvPr/>
        </p:nvSpPr>
        <p:spPr>
          <a:xfrm>
            <a:off x="623392" y="2308691"/>
            <a:ext cx="4992555" cy="3894907"/>
          </a:xfrm>
          <a:prstGeom prst="ellipse">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rPr>
              <a:t>Veel gevaar:</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Niet vasten</a:t>
            </a:r>
          </a:p>
        </p:txBody>
      </p:sp>
      <p:sp>
        <p:nvSpPr>
          <p:cNvPr id="12" name="Ovaal 11">
            <a:extLst>
              <a:ext uri="{FF2B5EF4-FFF2-40B4-BE49-F238E27FC236}">
                <a16:creationId xmlns:a16="http://schemas.microsoft.com/office/drawing/2014/main" id="{54E2ACB9-8D8D-4378-B632-A658C2FCCDBD}"/>
              </a:ext>
            </a:extLst>
          </p:cNvPr>
          <p:cNvSpPr/>
          <p:nvPr/>
        </p:nvSpPr>
        <p:spPr>
          <a:xfrm>
            <a:off x="6384032" y="2267379"/>
            <a:ext cx="4862315" cy="3936219"/>
          </a:xfrm>
          <a:prstGeom prst="ellips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rPr>
              <a:t>Beetje gevaar:</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Vasten proberen, maar stoppen als het niet goed gaat</a:t>
            </a:r>
          </a:p>
        </p:txBody>
      </p:sp>
    </p:spTree>
    <p:extLst>
      <p:ext uri="{BB962C8B-B14F-4D97-AF65-F5344CB8AC3E}">
        <p14:creationId xmlns:p14="http://schemas.microsoft.com/office/powerpoint/2010/main" val="3106646799"/>
      </p:ext>
    </p:extLst>
  </p:cSld>
  <p:clrMapOvr>
    <a:masterClrMapping/>
  </p:clrMapOvr>
  <mc:AlternateContent xmlns:mc="http://schemas.openxmlformats.org/markup-compatibility/2006" xmlns:p14="http://schemas.microsoft.com/office/powerpoint/2010/main">
    <mc:Choice Requires="p14">
      <p:transition spd="slow" p14:dur="2000" advTm="120566"/>
    </mc:Choice>
    <mc:Fallback xmlns="">
      <p:transition spd="slow" advTm="120566"/>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23392" y="863310"/>
            <a:ext cx="10561173" cy="562783"/>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zeggen de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islamitische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bronnen?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239350" y="1874442"/>
            <a:ext cx="11616320" cy="4811061"/>
          </a:xfrm>
          <a:prstGeom prst="rect">
            <a:avLst/>
          </a:prstGeom>
          <a:noFill/>
        </p:spPr>
        <p:txBody>
          <a:bodyPr wrap="square" rtlCol="0">
            <a:spAutoFit/>
          </a:bodyPr>
          <a:lstStyle/>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Mensen met </a:t>
            </a:r>
            <a:r>
              <a:rPr kumimoji="0" lang="nl-NL" sz="2133" b="1" u="none" strike="noStrike" kern="1200" cap="none" spc="0" normalizeH="0" baseline="0" noProof="0" dirty="0" smtClean="0">
                <a:ln>
                  <a:noFill/>
                </a:ln>
                <a:solidFill>
                  <a:srgbClr val="4F81BD"/>
                </a:solidFill>
                <a:effectLst/>
                <a:uLnTx/>
                <a:uFillTx/>
                <a:latin typeface="Trebuchet MS" pitchFamily="34" charset="0"/>
              </a:rPr>
              <a:t>een </a:t>
            </a:r>
            <a:r>
              <a:rPr kumimoji="0" lang="nl-NL" sz="2133" b="1" u="none" strike="noStrike" kern="1200" cap="none" spc="0" normalizeH="0" baseline="0" noProof="0" dirty="0">
                <a:ln>
                  <a:noFill/>
                </a:ln>
                <a:solidFill>
                  <a:srgbClr val="4F81BD"/>
                </a:solidFill>
                <a:effectLst/>
                <a:uLnTx/>
                <a:uFillTx/>
                <a:latin typeface="Trebuchet MS" pitchFamily="34" charset="0"/>
              </a:rPr>
              <a:t>chronische ziekte hoeven niet te vasten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mag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gezondheid niet in gevaar brengen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Imams zeggen overleg met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huisarts over </a:t>
            </a:r>
            <a:r>
              <a:rPr kumimoji="0" lang="nl-NL" sz="2133" b="1" u="none" strike="noStrike" kern="1200" cap="none" spc="0" normalizeH="0" baseline="0" noProof="0" dirty="0" smtClean="0">
                <a:ln>
                  <a:noFill/>
                </a:ln>
                <a:solidFill>
                  <a:srgbClr val="4F81BD"/>
                </a:solidFill>
                <a:effectLst/>
                <a:uLnTx/>
                <a:uFillTx/>
                <a:latin typeface="Trebuchet MS" pitchFamily="34" charset="0"/>
              </a:rPr>
              <a:t>de ramadan</a:t>
            </a: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000000"/>
              </a:solidFill>
              <a:effectLst/>
              <a:uLnTx/>
              <a:uFillTx/>
              <a:latin typeface="Univers 45 Light"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Als vasten gevaarlijk voor 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is, mag 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niet vasten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Als </a:t>
            </a:r>
            <a:r>
              <a:rPr kumimoji="0" lang="nl-NL" sz="2133" b="1" u="none" strike="noStrike" kern="1200" cap="none" spc="0" normalizeH="0" baseline="0" noProof="0" dirty="0" smtClean="0">
                <a:ln>
                  <a:noFill/>
                </a:ln>
                <a:solidFill>
                  <a:srgbClr val="4F81BD"/>
                </a:solidFill>
                <a:effectLst/>
                <a:uLnTx/>
                <a:uFillTx/>
                <a:latin typeface="Trebuchet MS" pitchFamily="34" charset="0"/>
              </a:rPr>
              <a:t>u wilt </a:t>
            </a:r>
            <a:r>
              <a:rPr kumimoji="0" lang="nl-NL" sz="2133" b="1" u="none" strike="noStrike" kern="1200" cap="none" spc="0" normalizeH="0" baseline="0" noProof="0" dirty="0">
                <a:ln>
                  <a:noFill/>
                </a:ln>
                <a:solidFill>
                  <a:srgbClr val="4F81BD"/>
                </a:solidFill>
                <a:effectLst/>
                <a:uLnTx/>
                <a:uFillTx/>
                <a:latin typeface="Trebuchet MS" pitchFamily="34" charset="0"/>
              </a:rPr>
              <a:t>proberen te vasten, zeg dit eerlijk tegen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huisarts of </a:t>
            </a:r>
            <a:r>
              <a:rPr lang="nl-NL" sz="2133" b="1" dirty="0" smtClean="0">
                <a:solidFill>
                  <a:srgbClr val="4F81BD"/>
                </a:solidFill>
                <a:latin typeface="Trebuchet MS" pitchFamily="34" charset="0"/>
              </a:rPr>
              <a:t>praktijkondersteuner</a:t>
            </a:r>
            <a:r>
              <a:rPr kumimoji="0" lang="nl-NL" sz="2133" b="1" u="none" strike="noStrike" kern="1200" cap="none" spc="0" normalizeH="0" baseline="0" noProof="0" dirty="0" smtClean="0">
                <a:ln>
                  <a:noFill/>
                </a:ln>
                <a:solidFill>
                  <a:srgbClr val="4F81BD"/>
                </a:solidFill>
                <a:effectLst/>
                <a:uLnTx/>
                <a:uFillTx/>
                <a:latin typeface="Trebuchet MS" pitchFamily="34" charset="0"/>
              </a:rPr>
              <a:t>.</a:t>
            </a: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En als u</a:t>
            </a:r>
            <a:r>
              <a:rPr kumimoji="0" lang="nl-NL" sz="2133" b="1" u="none" strike="noStrike" kern="1200" cap="none" spc="0" normalizeH="0" baseline="0" noProof="0" dirty="0" smtClean="0">
                <a:ln>
                  <a:noFill/>
                </a:ln>
                <a:solidFill>
                  <a:srgbClr val="FF0000"/>
                </a:solidFill>
                <a:effectLst/>
                <a:uLnTx/>
                <a:uFillTx/>
                <a:latin typeface="Trebuchet MS" pitchFamily="34" charset="0"/>
              </a:rPr>
              <a:t> </a:t>
            </a:r>
            <a:r>
              <a:rPr kumimoji="0" lang="nl-NL" sz="2667" b="1" u="sng" strike="noStrike" kern="1200" cap="none" spc="0" normalizeH="0" baseline="0" noProof="0" dirty="0">
                <a:ln>
                  <a:noFill/>
                </a:ln>
                <a:solidFill>
                  <a:srgbClr val="4F81BD"/>
                </a:solidFill>
                <a:effectLst/>
                <a:uLnTx/>
                <a:uFillTx/>
                <a:latin typeface="Trebuchet MS" pitchFamily="34" charset="0"/>
              </a:rPr>
              <a:t>ziek</a:t>
            </a:r>
            <a:r>
              <a:rPr kumimoji="0" lang="nl-NL" sz="2133" b="1" u="none" strike="noStrike" kern="1200" cap="none" spc="0" normalizeH="0" baseline="0" noProof="0" dirty="0">
                <a:ln>
                  <a:noFill/>
                </a:ln>
                <a:solidFill>
                  <a:srgbClr val="4F81BD"/>
                </a:solidFill>
                <a:effectLst/>
                <a:uLnTx/>
                <a:uFillTx/>
                <a:latin typeface="Trebuchet MS" pitchFamily="34" charset="0"/>
              </a:rPr>
              <a:t> wordt, </a:t>
            </a:r>
            <a:r>
              <a:rPr kumimoji="0" lang="nl-NL" sz="2667" b="1" u="sng" strike="noStrike" kern="1200" cap="none" spc="0" normalizeH="0" baseline="0" noProof="0" dirty="0">
                <a:ln>
                  <a:noFill/>
                </a:ln>
                <a:solidFill>
                  <a:srgbClr val="4F81BD"/>
                </a:solidFill>
                <a:effectLst/>
                <a:uLnTx/>
                <a:uFillTx/>
                <a:latin typeface="Trebuchet MS" pitchFamily="34" charset="0"/>
              </a:rPr>
              <a:t>dan moet u</a:t>
            </a:r>
            <a:r>
              <a:rPr kumimoji="0" lang="nl-NL" sz="2667" b="1" u="sng" strike="noStrike" kern="1200" cap="none" spc="0" normalizeH="0" baseline="0" noProof="0" dirty="0" smtClean="0">
                <a:ln>
                  <a:noFill/>
                </a:ln>
                <a:solidFill>
                  <a:srgbClr val="4F81BD"/>
                </a:solidFill>
                <a:effectLst/>
                <a:uLnTx/>
                <a:uFillTx/>
                <a:latin typeface="Trebuchet MS" pitchFamily="34" charset="0"/>
              </a:rPr>
              <a:t> stoppen met vasten.</a:t>
            </a:r>
            <a:endParaRPr kumimoji="0" lang="nl-NL" sz="2667" b="1" u="sng"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867" b="1" i="1"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00000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643822503"/>
      </p:ext>
    </p:extLst>
  </p:cSld>
  <p:clrMapOvr>
    <a:masterClrMapping/>
  </p:clrMapOvr>
  <mc:AlternateContent xmlns:mc="http://schemas.openxmlformats.org/markup-compatibility/2006" xmlns:p14="http://schemas.microsoft.com/office/powerpoint/2010/main">
    <mc:Choice Requires="p14">
      <p:transition spd="slow" p14:dur="2000" advTm="104360"/>
    </mc:Choice>
    <mc:Fallback xmlns="">
      <p:transition spd="slow" advTm="10436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763676" y="819281"/>
            <a:ext cx="10561173" cy="552011"/>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zeggen de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islamitische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bronnen?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3071671" y="2060146"/>
            <a:ext cx="10048524" cy="584775"/>
          </a:xfrm>
          <a:prstGeom prst="rect">
            <a:avLst/>
          </a:prstGeom>
          <a:noFill/>
        </p:spPr>
        <p:txBody>
          <a:bodyPr wrap="square" rtlCol="0">
            <a:spAutoFit/>
          </a:bodyPr>
          <a:lstStyle/>
          <a:p>
            <a:pPr marL="0" marR="0" lvl="0" indent="0" algn="l" defTabSz="1219170" rtl="1" eaLnBrk="0" fontAlgn="base" latinLnBrk="0" hangingPunct="0">
              <a:lnSpc>
                <a:spcPct val="100000"/>
              </a:lnSpc>
              <a:spcBef>
                <a:spcPct val="0"/>
              </a:spcBef>
              <a:spcAft>
                <a:spcPct val="0"/>
              </a:spcAft>
              <a:buClrTx/>
              <a:buSzTx/>
              <a:buFontTx/>
              <a:buNone/>
              <a:tabLst/>
              <a:defRPr/>
            </a:pPr>
            <a:r>
              <a:rPr kumimoji="0" lang="ar-SA" sz="3200" b="1" i="1"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rPr>
              <a:t>"﴿يُرِيدُ اللَّهُ بِكُمُ الْيُسْرَ وَلَا يُرِيدُ بِكُمُ الْعُسْرَ﴾" [</a:t>
            </a:r>
            <a:r>
              <a:rPr kumimoji="0" lang="ar-SA" sz="3200" b="0" i="0"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rPr>
              <a:t> </a:t>
            </a:r>
            <a:r>
              <a:rPr kumimoji="0" lang="ar-SA" sz="3200" b="1" i="1"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rPr>
              <a:t>البقرة: 185</a:t>
            </a:r>
            <a:r>
              <a:rPr kumimoji="0" lang="ar-SA" sz="3200" b="1" i="1" u="none" strike="noStrike" kern="1200" cap="none" spc="0" normalizeH="0" baseline="0" noProof="0" dirty="0" smtClean="0">
                <a:ln>
                  <a:noFill/>
                </a:ln>
                <a:solidFill>
                  <a:srgbClr val="1F497D"/>
                </a:solidFill>
                <a:effectLst/>
                <a:uLnTx/>
                <a:uFillTx/>
                <a:latin typeface="Sakkal Majalla" panose="02000000000000000000" pitchFamily="2" charset="-78"/>
                <a:ea typeface="+mn-ea"/>
                <a:cs typeface="Sakkal Majalla" panose="02000000000000000000" pitchFamily="2" charset="-78"/>
              </a:rPr>
              <a:t>].</a:t>
            </a:r>
            <a:r>
              <a:rPr kumimoji="0" lang="nl-NL" sz="3200" b="1" i="1" u="none" strike="noStrike" kern="1200" cap="none" spc="0" normalizeH="0" baseline="0" noProof="0" dirty="0" smtClean="0">
                <a:ln>
                  <a:noFill/>
                </a:ln>
                <a:solidFill>
                  <a:srgbClr val="1F497D"/>
                </a:solidFill>
                <a:effectLst/>
                <a:uLnTx/>
                <a:uFillTx/>
                <a:latin typeface="Sakkal Majalla" panose="02000000000000000000" pitchFamily="2" charset="-78"/>
                <a:ea typeface="+mn-ea"/>
                <a:cs typeface="Sakkal Majalla" panose="02000000000000000000" pitchFamily="2" charset="-78"/>
              </a:rPr>
              <a:t>                </a:t>
            </a:r>
            <a:endParaRPr kumimoji="0" lang="nl-NL" sz="3200" b="0" i="0"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endParaRPr>
          </a:p>
        </p:txBody>
      </p:sp>
      <p:sp>
        <p:nvSpPr>
          <p:cNvPr id="2" name="Rechthoek 1"/>
          <p:cNvSpPr/>
          <p:nvPr/>
        </p:nvSpPr>
        <p:spPr>
          <a:xfrm>
            <a:off x="1487488" y="4065063"/>
            <a:ext cx="10032437" cy="1791260"/>
          </a:xfrm>
          <a:prstGeom prst="rect">
            <a:avLst/>
          </a:prstGeom>
        </p:spPr>
        <p:txBody>
          <a:bodyPr wrap="square">
            <a:spAutoFit/>
          </a:bodyPr>
          <a:lstStyle/>
          <a:p>
            <a:pPr marL="0" marR="0" lvl="0" indent="0" algn="r" defTabSz="1219170" rtl="1" eaLnBrk="0" fontAlgn="base" latinLnBrk="0" hangingPunct="0">
              <a:lnSpc>
                <a:spcPct val="115000"/>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Sakkal Majalla" panose="02000000000000000000" pitchFamily="2" charset="-78"/>
              </a:rPr>
              <a:t> </a:t>
            </a:r>
            <a:endParaRPr kumimoji="0" lang="nl-NL" sz="3200" b="0" i="0" u="none"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1219170" rtl="1" eaLnBrk="0" fontAlgn="base" latinLnBrk="0" hangingPunct="0">
              <a:lnSpc>
                <a:spcPct val="115000"/>
              </a:lnSpc>
              <a:spcBef>
                <a:spcPct val="0"/>
              </a:spcBef>
              <a:spcAft>
                <a:spcPts val="0"/>
              </a:spcAft>
              <a:buClrTx/>
              <a:buSzTx/>
              <a:buFontTx/>
              <a:buNone/>
              <a:tabLst/>
              <a:defRPr/>
            </a:pPr>
            <a:r>
              <a:rPr kumimoji="0" lang="ar-SA" sz="3200" b="1" i="0"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هكذا قال النبي محمد  صلى الله عليه وسلم في حديثه: </a:t>
            </a:r>
            <a:r>
              <a:rPr kumimoji="0" lang="ar-SA" sz="3200" b="1" i="1"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"إنَّما الأَعمالُ بالنِّيَّات، وإِنَّمَا لِكُلِّ امرئٍ مَا نَوَى ... "‏ [صحيح البخاري وصحيح المسلم].</a:t>
            </a:r>
            <a:endParaRPr kumimoji="0" lang="nl-NL" sz="3200" b="1" i="0" u="none" strike="noStrike" kern="1200" cap="none" spc="0" normalizeH="0" baseline="0" noProof="0" dirty="0">
              <a:ln>
                <a:noFill/>
              </a:ln>
              <a:solidFill>
                <a:srgbClr val="1F497D"/>
              </a:solidFill>
              <a:effectLst/>
              <a:uLnTx/>
              <a:uFillTx/>
              <a:latin typeface="Trebuchet MS" panose="020B0603020202020204" pitchFamily="34" charset="0"/>
              <a:ea typeface="Calibri" panose="020F0502020204030204" pitchFamily="34" charset="0"/>
              <a:cs typeface="Arial" panose="020B0604020202020204" pitchFamily="34" charset="0"/>
            </a:endParaRPr>
          </a:p>
        </p:txBody>
      </p:sp>
      <p:sp>
        <p:nvSpPr>
          <p:cNvPr id="3" name="Rechthoek 2"/>
          <p:cNvSpPr/>
          <p:nvPr/>
        </p:nvSpPr>
        <p:spPr>
          <a:xfrm>
            <a:off x="5241032" y="3268251"/>
            <a:ext cx="6685293" cy="584775"/>
          </a:xfrm>
          <a:prstGeom prst="rect">
            <a:avLst/>
          </a:prstGeom>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ar-SA" sz="3200" b="1" i="1"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"﴿لَا يُكَلِّفُ اللَّهُ نَفْسًا إِلَّا وُسْعَهَا﴾ " [البقرة: 286]</a:t>
            </a:r>
            <a:r>
              <a:rPr kumimoji="0" lang="ar-SA" sz="2667" b="1" i="1"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a:t>
            </a:r>
            <a:endParaRPr kumimoji="0" lang="nl-NL" sz="2667"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p:txBody>
      </p:sp>
      <p:sp>
        <p:nvSpPr>
          <p:cNvPr id="8" name="Tekstvak 7"/>
          <p:cNvSpPr txBox="1"/>
          <p:nvPr/>
        </p:nvSpPr>
        <p:spPr>
          <a:xfrm>
            <a:off x="1985391" y="6626801"/>
            <a:ext cx="184731" cy="461665"/>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1541044248"/>
      </p:ext>
    </p:extLst>
  </p:cSld>
  <p:clrMapOvr>
    <a:masterClrMapping/>
  </p:clrMapOvr>
  <mc:AlternateContent xmlns:mc="http://schemas.openxmlformats.org/markup-compatibility/2006" xmlns:p14="http://schemas.microsoft.com/office/powerpoint/2010/main">
    <mc:Choice Requires="p14">
      <p:transition spd="slow" p14:dur="2000" advTm="65536"/>
    </mc:Choice>
    <mc:Fallback xmlns="">
      <p:transition spd="slow" advTm="65536"/>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84853" y="794986"/>
            <a:ext cx="10561173" cy="552011"/>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zeggen de Islamitische bronnen?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848009" y="1940222"/>
            <a:ext cx="11382304" cy="6986721"/>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tr-TR" sz="2400" b="1" i="1" u="none" strike="noStrike" kern="1200" cap="none" spc="0" normalizeH="0" baseline="0" noProof="0" dirty="0">
                <a:ln>
                  <a:noFill/>
                </a:ln>
                <a:solidFill>
                  <a:srgbClr val="000000"/>
                </a:solidFill>
                <a:effectLst/>
                <a:uLnTx/>
                <a:uFillTx/>
                <a:latin typeface="Calibri" charset="0"/>
                <a:ea typeface="+mn-ea"/>
                <a:cs typeface="+mn-cs"/>
              </a:rPr>
              <a:t> </a:t>
            </a:r>
            <a:r>
              <a:rPr kumimoji="0" lang="tr-TR"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“Allah sizin için kolaylık diler, zorluk çekmenizi istemez” [Bakara suresi 185. ayet].</a:t>
            </a: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1" u="none" strike="noStrike" kern="1200" cap="none" spc="0" normalizeH="0" baseline="0" noProof="0" dirty="0">
              <a:ln>
                <a:noFill/>
              </a:ln>
              <a:solidFill>
                <a:srgbClr val="1F497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1" u="none" strike="noStrike" kern="1200" cap="none" spc="0" normalizeH="0" baseline="0" noProof="0" dirty="0">
              <a:ln>
                <a:noFill/>
              </a:ln>
              <a:solidFill>
                <a:srgbClr val="1F497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tr-TR"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“Allah, kimseyi gücünün yetmeyeceği bir şeyle mükellef tutmaz.” [Bakara suresi 286. ayet].</a:t>
            </a: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Resûlu`llâh (s.a.v.) şöyle buyuruyor: “</a:t>
            </a:r>
            <a:r>
              <a:rPr kumimoji="0" lang="tr-TR" sz="2400"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Ameller (in kıymeti) ancak niyetlere göredir. Herkesin niyet ettiği ne ise eline geçecek olan ancak odur </a:t>
            </a:r>
            <a:r>
              <a:rPr kumimoji="0" lang="tr-TR" sz="2400"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[sahih Buhari ve sahih Muslim]”. </a:t>
            </a:r>
            <a:endParaRPr kumimoji="0" lang="nl-NL" sz="2400"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200" b="1" i="1" u="none" strike="noStrike" kern="1200" cap="none" spc="0" normalizeH="0" baseline="0" noProof="0" dirty="0">
              <a:ln>
                <a:noFill/>
              </a:ln>
              <a:solidFill>
                <a:srgbClr val="7030A0"/>
              </a:solidFill>
              <a:effectLst/>
              <a:uLnTx/>
              <a:uFillTx/>
              <a:latin typeface="Helvetica Neue LT Std 45 Light"/>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7030A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00000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00000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2" name="Tekstvak 1"/>
          <p:cNvSpPr txBox="1"/>
          <p:nvPr/>
        </p:nvSpPr>
        <p:spPr>
          <a:xfrm>
            <a:off x="11476541" y="6529705"/>
            <a:ext cx="184731" cy="62587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067" b="1" i="0" u="none" strike="noStrike" kern="1200" cap="none" spc="0" normalizeH="0" baseline="0" noProof="0" dirty="0">
              <a:ln>
                <a:noFill/>
              </a:ln>
              <a:solidFill>
                <a:srgbClr val="0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4192301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776875" y="877972"/>
            <a:ext cx="10561173" cy="609398"/>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800" b="1" i="0" u="none" strike="noStrike" kern="1200" cap="none" spc="0" normalizeH="0" baseline="0" noProof="0" dirty="0" smtClean="0">
                <a:ln>
                  <a:noFill/>
                </a:ln>
                <a:solidFill>
                  <a:srgbClr val="1F497D"/>
                </a:solidFill>
                <a:effectLst/>
                <a:uLnTx/>
                <a:uFillTx/>
                <a:latin typeface="Trebuchet MS" pitchFamily="34" charset="0"/>
                <a:ea typeface="+mn-ea"/>
                <a:cs typeface="+mn-cs"/>
              </a:rPr>
              <a:t>Kunt u niet vasten?</a:t>
            </a:r>
            <a:endParaRPr kumimoji="0" lang="en-US" sz="4800"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603625" y="2131520"/>
            <a:ext cx="11382304" cy="210339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Vraag uw imam wat u moet doen (Fidyah)</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00B050"/>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2185175934"/>
      </p:ext>
    </p:extLst>
  </p:cSld>
  <p:clrMapOvr>
    <a:masterClrMapping/>
  </p:clrMapOvr>
  <mc:AlternateContent xmlns:mc="http://schemas.openxmlformats.org/markup-compatibility/2006" xmlns:p14="http://schemas.microsoft.com/office/powerpoint/2010/main">
    <mc:Choice Requires="p14">
      <p:transition spd="slow" p14:dur="2000" advTm="18164"/>
    </mc:Choice>
    <mc:Fallback xmlns="">
      <p:transition spd="slow" advTm="18164"/>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38752" y="620793"/>
            <a:ext cx="11809312" cy="1446550"/>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4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Ook als u niet </a:t>
            </a:r>
            <a:r>
              <a:rPr kumimoji="0" lang="nl-NL" sz="4400" b="1" i="0" u="none" strike="noStrike" kern="1200" cap="none" spc="0" normalizeH="0" baseline="0" noProof="0" dirty="0" smtClean="0">
                <a:ln>
                  <a:noFill/>
                </a:ln>
                <a:solidFill>
                  <a:srgbClr val="1F497D"/>
                </a:solidFill>
                <a:effectLst/>
                <a:uLnTx/>
                <a:uFillTx/>
                <a:latin typeface="Trebuchet MS" pitchFamily="34" charset="0"/>
                <a:ea typeface="+mn-ea"/>
                <a:cs typeface="Calibri" panose="020F0502020204030204" pitchFamily="34" charset="0"/>
              </a:rPr>
              <a:t>vast,</a:t>
            </a:r>
            <a:r>
              <a:rPr kumimoji="0" lang="nl-NL" sz="4400" b="1" i="0" u="none" strike="noStrike" kern="1200" cap="none" spc="0" normalizeH="0" noProof="0" dirty="0" smtClean="0">
                <a:ln>
                  <a:noFill/>
                </a:ln>
                <a:solidFill>
                  <a:srgbClr val="1F497D"/>
                </a:solidFill>
                <a:effectLst/>
                <a:uLnTx/>
                <a:uFillTx/>
                <a:latin typeface="Trebuchet MS" pitchFamily="34" charset="0"/>
                <a:ea typeface="+mn-ea"/>
                <a:cs typeface="Calibri" panose="020F0502020204030204" pitchFamily="34" charset="0"/>
              </a:rPr>
              <a:t> k</a:t>
            </a:r>
            <a:r>
              <a:rPr kumimoji="0" lang="nl-NL" sz="4400" b="1" i="0" u="none" strike="noStrike" kern="1200" cap="none" spc="0" normalizeH="0" baseline="0" noProof="0" dirty="0" smtClean="0">
                <a:ln>
                  <a:noFill/>
                </a:ln>
                <a:solidFill>
                  <a:srgbClr val="1F497D"/>
                </a:solidFill>
                <a:effectLst/>
                <a:uLnTx/>
                <a:uFillTx/>
                <a:latin typeface="Trebuchet MS" pitchFamily="34" charset="0"/>
                <a:ea typeface="+mn-ea"/>
                <a:cs typeface="Calibri" panose="020F0502020204030204" pitchFamily="34" charset="0"/>
              </a:rPr>
              <a:t>unt u meedoen aan de ramadan</a:t>
            </a:r>
            <a:endParaRPr kumimoji="0" lang="nl-NL" sz="44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endParaRP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438752" y="2349780"/>
            <a:ext cx="11382304" cy="1282531"/>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Het is de maand waarin de Koran werd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neergedaald</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De ramadan staat daarom in het teken van aanbidding en bezinning</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00B050"/>
              </a:solidFill>
              <a:effectLst/>
              <a:uLnTx/>
              <a:uFillTx/>
              <a:latin typeface="Trebuchet MS" pitchFamily="34" charset="0"/>
              <a:ea typeface="+mn-ea"/>
              <a:cs typeface="+mn-cs"/>
            </a:endParaRPr>
          </a:p>
        </p:txBody>
      </p:sp>
      <p:pic>
        <p:nvPicPr>
          <p:cNvPr id="9" name="Afbeelding 8" descr="Afbeelding met tekst&#10;&#10;Automatisch gegenereerde beschrijving">
            <a:extLst>
              <a:ext uri="{FF2B5EF4-FFF2-40B4-BE49-F238E27FC236}">
                <a16:creationId xmlns:a16="http://schemas.microsoft.com/office/drawing/2014/main" id="{B4911754-CACE-4E9B-9C8B-7F4D80AA40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908" y="4704744"/>
            <a:ext cx="1850065" cy="1455383"/>
          </a:xfrm>
          <a:prstGeom prst="rect">
            <a:avLst/>
          </a:prstGeom>
        </p:spPr>
      </p:pic>
      <p:pic>
        <p:nvPicPr>
          <p:cNvPr id="12" name="Afbeelding 11">
            <a:extLst>
              <a:ext uri="{FF2B5EF4-FFF2-40B4-BE49-F238E27FC236}">
                <a16:creationId xmlns:a16="http://schemas.microsoft.com/office/drawing/2014/main" id="{EE975FE1-500A-414B-B33D-22601058C1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25626">
            <a:off x="3267732" y="4215999"/>
            <a:ext cx="2040736" cy="2040736"/>
          </a:xfrm>
          <a:prstGeom prst="rect">
            <a:avLst/>
          </a:prstGeom>
        </p:spPr>
      </p:pic>
      <p:pic>
        <p:nvPicPr>
          <p:cNvPr id="15" name="Afbeelding 14" descr="Afbeelding met tafel, binnen, speelgoed, muur&#10;&#10;Automatisch gegenereerde beschrijving">
            <a:extLst>
              <a:ext uri="{FF2B5EF4-FFF2-40B4-BE49-F238E27FC236}">
                <a16:creationId xmlns:a16="http://schemas.microsoft.com/office/drawing/2014/main" id="{6D398B25-DD29-4CFD-B779-4554D1E84F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8302" y="3482484"/>
            <a:ext cx="4683844" cy="2888369"/>
          </a:xfrm>
          <a:prstGeom prst="rect">
            <a:avLst/>
          </a:prstGeom>
        </p:spPr>
      </p:pic>
    </p:spTree>
    <p:extLst>
      <p:ext uri="{BB962C8B-B14F-4D97-AF65-F5344CB8AC3E}">
        <p14:creationId xmlns:p14="http://schemas.microsoft.com/office/powerpoint/2010/main" val="72673871"/>
      </p:ext>
    </p:extLst>
  </p:cSld>
  <p:clrMapOvr>
    <a:masterClrMapping/>
  </p:clrMapOvr>
  <mc:AlternateContent xmlns:mc="http://schemas.openxmlformats.org/markup-compatibility/2006" xmlns:p14="http://schemas.microsoft.com/office/powerpoint/2010/main">
    <mc:Choice Requires="p14">
      <p:transition spd="slow" p14:dur="2000" advTm="46242"/>
    </mc:Choice>
    <mc:Fallback xmlns="">
      <p:transition spd="slow" advTm="46242"/>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30"/>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Calibri" panose="020F0502020204030204" pitchFamily="34" charset="0"/>
              </a:rPr>
              <a:t>Ramadan adviezen</a:t>
            </a: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2464360308"/>
      </p:ext>
    </p:extLst>
  </p:cSld>
  <p:clrMapOvr>
    <a:masterClrMapping/>
  </p:clrMapOvr>
  <mc:AlternateContent xmlns:mc="http://schemas.openxmlformats.org/markup-compatibility/2006" xmlns:p14="http://schemas.microsoft.com/office/powerpoint/2010/main">
    <mc:Choice Requires="p14">
      <p:transition spd="slow" p14:dur="2000" advTm="22980"/>
    </mc:Choice>
    <mc:Fallback xmlns="">
      <p:transition spd="slow" advTm="2298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43246" y="673876"/>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Stop meteen met vasten</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Calibri" panose="020F0502020204030204" pitchFamily="34" charset="0"/>
            </a:endParaRPr>
          </a:p>
        </p:txBody>
      </p:sp>
      <p:sp>
        <p:nvSpPr>
          <p:cNvPr id="6" name="Tekstvak 5"/>
          <p:cNvSpPr txBox="1"/>
          <p:nvPr/>
        </p:nvSpPr>
        <p:spPr>
          <a:xfrm>
            <a:off x="1112876" y="2219961"/>
            <a:ext cx="5236313" cy="370402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Ziek</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2. Hypo</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3. Hyper</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5" name="Wolk 4">
            <a:extLst>
              <a:ext uri="{FF2B5EF4-FFF2-40B4-BE49-F238E27FC236}">
                <a16:creationId xmlns:a16="http://schemas.microsoft.com/office/drawing/2014/main" id="{4C12B61B-1FC5-44E4-AD16-98AC3F4865E1}"/>
              </a:ext>
            </a:extLst>
          </p:cNvPr>
          <p:cNvSpPr/>
          <p:nvPr/>
        </p:nvSpPr>
        <p:spPr>
          <a:xfrm rot="2618210">
            <a:off x="4133632" y="3426059"/>
            <a:ext cx="298097" cy="25191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5" name="Wolk 14">
            <a:extLst>
              <a:ext uri="{FF2B5EF4-FFF2-40B4-BE49-F238E27FC236}">
                <a16:creationId xmlns:a16="http://schemas.microsoft.com/office/drawing/2014/main" id="{3616A456-A8F7-425F-AB19-A9886F82088C}"/>
              </a:ext>
            </a:extLst>
          </p:cNvPr>
          <p:cNvSpPr/>
          <p:nvPr/>
        </p:nvSpPr>
        <p:spPr>
          <a:xfrm>
            <a:off x="3345774" y="3429000"/>
            <a:ext cx="298097" cy="234944"/>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6" name="Wolk 15">
            <a:extLst>
              <a:ext uri="{FF2B5EF4-FFF2-40B4-BE49-F238E27FC236}">
                <a16:creationId xmlns:a16="http://schemas.microsoft.com/office/drawing/2014/main" id="{93088ED8-6D54-4405-B1D7-FB87C4920044}"/>
              </a:ext>
            </a:extLst>
          </p:cNvPr>
          <p:cNvSpPr/>
          <p:nvPr/>
        </p:nvSpPr>
        <p:spPr>
          <a:xfrm rot="10205676">
            <a:off x="3716832" y="3221858"/>
            <a:ext cx="298097" cy="22426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Afbeelding 8">
            <a:extLst>
              <a:ext uri="{FF2B5EF4-FFF2-40B4-BE49-F238E27FC236}">
                <a16:creationId xmlns:a16="http://schemas.microsoft.com/office/drawing/2014/main" id="{66229A0C-F129-4EFC-9FBC-8E9D780E5C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5774" y="3429001"/>
            <a:ext cx="926449" cy="1927959"/>
          </a:xfrm>
          <a:prstGeom prst="rect">
            <a:avLst/>
          </a:prstGeom>
        </p:spPr>
      </p:pic>
      <p:pic>
        <p:nvPicPr>
          <p:cNvPr id="23" name="Afbeelding 22" descr="Afbeelding met geel&#10;&#10;Automatisch gegenereerde beschrijving">
            <a:extLst>
              <a:ext uri="{FF2B5EF4-FFF2-40B4-BE49-F238E27FC236}">
                <a16:creationId xmlns:a16="http://schemas.microsoft.com/office/drawing/2014/main" id="{0B35FBAB-7078-4545-A459-C4942609DF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101448"/>
            <a:ext cx="2465088" cy="2465088"/>
          </a:xfrm>
          <a:prstGeom prst="rect">
            <a:avLst/>
          </a:prstGeom>
        </p:spPr>
      </p:pic>
      <p:pic>
        <p:nvPicPr>
          <p:cNvPr id="25" name="Afbeelding 24" descr="Afbeelding met speelgoed&#10;&#10;Automatisch gegenereerde beschrijving">
            <a:extLst>
              <a:ext uri="{FF2B5EF4-FFF2-40B4-BE49-F238E27FC236}">
                <a16:creationId xmlns:a16="http://schemas.microsoft.com/office/drawing/2014/main" id="{D8223503-93CE-418B-B881-72607C1BD0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7341" y="3530284"/>
            <a:ext cx="1777067" cy="1777067"/>
          </a:xfrm>
          <a:prstGeom prst="rect">
            <a:avLst/>
          </a:prstGeom>
        </p:spPr>
      </p:pic>
      <p:pic>
        <p:nvPicPr>
          <p:cNvPr id="27" name="Afbeelding 26" descr="Afbeelding met elektronica&#10;&#10;Automatisch gegenereerde beschrijving">
            <a:extLst>
              <a:ext uri="{FF2B5EF4-FFF2-40B4-BE49-F238E27FC236}">
                <a16:creationId xmlns:a16="http://schemas.microsoft.com/office/drawing/2014/main" id="{1FA9CCDE-5FC0-47F8-B194-7C058AF8E408}"/>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639" b="91250" l="6000" r="92000">
                        <a14:foregroundMark x1="21222" y1="67222" x2="39222" y2="67222"/>
                        <a14:foregroundMark x1="39222" y1="67222" x2="44111" y2="66389"/>
                        <a14:foregroundMark x1="28111" y1="63472" x2="35889" y2="64306"/>
                        <a14:foregroundMark x1="35889" y1="64306" x2="35889" y2="64306"/>
                        <a14:foregroundMark x1="6444" y1="90139" x2="8778" y2="37361"/>
                        <a14:foregroundMark x1="7778" y1="90833" x2="21222" y2="75833"/>
                        <a14:foregroundMark x1="21222" y1="75833" x2="78444" y2="78056"/>
                        <a14:foregroundMark x1="78444" y1="78056" x2="90778" y2="91250"/>
                        <a14:foregroundMark x1="65333" y1="75833" x2="84000" y2="76389"/>
                        <a14:foregroundMark x1="84000" y1="76389" x2="89222" y2="75000"/>
                        <a14:foregroundMark x1="91111" y1="89306" x2="89556" y2="32500"/>
                        <a14:foregroundMark x1="89556" y1="30417" x2="88222" y2="28750"/>
                        <a14:foregroundMark x1="90444" y1="90139" x2="89556" y2="67778"/>
                        <a14:foregroundMark x1="89556" y1="67778" x2="92333" y2="90139"/>
                        <a14:foregroundMark x1="90924" y1="55287" x2="90778" y2="51667"/>
                        <a14:foregroundMark x1="91059" y1="58611" x2="90960" y2="56173"/>
                        <a14:foregroundMark x1="92333" y1="90139" x2="91059" y2="58611"/>
                        <a14:foregroundMark x1="90954" y1="55287" x2="90778" y2="50000"/>
                        <a14:foregroundMark x1="91064" y1="58611" x2="90985" y2="56221"/>
                        <a14:foregroundMark x1="92111" y1="90139" x2="91064" y2="58611"/>
                        <a14:foregroundMark x1="18556" y1="38611" x2="36333" y2="34167"/>
                        <a14:foregroundMark x1="36333" y1="34167" x2="47000" y2="39861"/>
                        <a14:foregroundMark x1="35222" y1="41528" x2="34556" y2="35278"/>
                        <a14:foregroundMark x1="28667" y1="40694" x2="29333" y2="33333"/>
                        <a14:foregroundMark x1="69222" y1="18611" x2="65000" y2="20972"/>
                        <a14:foregroundMark x1="67000" y1="4306" x2="85000" y2="5972"/>
                        <a14:foregroundMark x1="85000" y1="5972" x2="87222" y2="5556"/>
                        <a14:foregroundMark x1="77111" y1="37778" x2="79222" y2="15278"/>
                        <a14:foregroundMark x1="79222" y1="15278" x2="76778" y2="34861"/>
                        <a14:foregroundMark x1="64667" y1="10000" x2="65333" y2="6389"/>
                        <a14:foregroundMark x1="65333" y1="3889" x2="70222" y2="3056"/>
                        <a14:foregroundMark x1="74444" y1="2639" x2="78444" y2="25000"/>
                        <a14:foregroundMark x1="78444" y1="25000" x2="59778" y2="25139"/>
                        <a14:foregroundMark x1="59778" y1="25139" x2="70889" y2="6528"/>
                        <a14:foregroundMark x1="70889" y1="6528" x2="72222" y2="24722"/>
                        <a14:foregroundMark x1="60444" y1="6389" x2="77111" y2="3889"/>
                        <a14:foregroundMark x1="77111" y1="3889" x2="62667" y2="3889"/>
                        <a14:backgroundMark x1="93111" y1="58611" x2="93111" y2="58611"/>
                        <a14:backgroundMark x1="92778" y1="57778" x2="91778" y2="57778"/>
                      </a14:backgroundRemoval>
                    </a14:imgEffect>
                  </a14:imgLayer>
                </a14:imgProps>
              </a:ext>
              <a:ext uri="{28A0092B-C50C-407E-A947-70E740481C1C}">
                <a14:useLocalDpi xmlns:a14="http://schemas.microsoft.com/office/drawing/2010/main" val="0"/>
              </a:ext>
            </a:extLst>
          </a:blip>
          <a:stretch>
            <a:fillRect/>
          </a:stretch>
        </p:blipFill>
        <p:spPr>
          <a:xfrm>
            <a:off x="8681495" y="3197889"/>
            <a:ext cx="2731343" cy="2185073"/>
          </a:xfrm>
          <a:prstGeom prst="rect">
            <a:avLst/>
          </a:prstGeom>
        </p:spPr>
      </p:pic>
    </p:spTree>
    <p:extLst>
      <p:ext uri="{BB962C8B-B14F-4D97-AF65-F5344CB8AC3E}">
        <p14:creationId xmlns:p14="http://schemas.microsoft.com/office/powerpoint/2010/main" val="260579313"/>
      </p:ext>
    </p:extLst>
  </p:cSld>
  <p:clrMapOvr>
    <a:masterClrMapping/>
  </p:clrMapOvr>
  <mc:AlternateContent xmlns:mc="http://schemas.openxmlformats.org/markup-compatibility/2006" xmlns:p14="http://schemas.microsoft.com/office/powerpoint/2010/main">
    <mc:Choice Requires="p14">
      <p:transition spd="slow" p14:dur="2000" advTm="21599"/>
    </mc:Choice>
    <mc:Fallback xmlns="">
      <p:transition spd="slow" advTm="21599"/>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254033"/>
            <a:ext cx="10561173" cy="913199"/>
          </a:xfrm>
          <a:prstGeom prst="rect">
            <a:avLst/>
          </a:prstGeom>
          <a:noFill/>
        </p:spPr>
        <p:txBody>
          <a:bodyPr wrap="square" rtlCol="0">
            <a:spAutoFit/>
          </a:bodyPr>
          <a:lstStyle/>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589480" y="619857"/>
            <a:ext cx="7488832"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Bloedsuiker meten</a:t>
            </a:r>
          </a:p>
        </p:txBody>
      </p:sp>
      <p:sp>
        <p:nvSpPr>
          <p:cNvPr id="5" name="Tekstvak 4"/>
          <p:cNvSpPr txBox="1"/>
          <p:nvPr/>
        </p:nvSpPr>
        <p:spPr>
          <a:xfrm>
            <a:off x="6640416" y="2267059"/>
            <a:ext cx="5372779" cy="2185535"/>
          </a:xfrm>
          <a:prstGeom prst="rect">
            <a:avLst/>
          </a:prstGeom>
          <a:noFill/>
        </p:spPr>
        <p:txBody>
          <a:bodyPr wrap="square" rtlCol="0">
            <a:spAutoFit/>
          </a:bodyPr>
          <a:lstStyle/>
          <a:p>
            <a:pPr marL="0" marR="0" lvl="0" indent="0" algn="l" defTabSz="1219170" rtl="0" eaLnBrk="1" fontAlgn="auto" latinLnBrk="0" hangingPunct="1">
              <a:lnSpc>
                <a:spcPct val="90000"/>
              </a:lnSpc>
              <a:spcBef>
                <a:spcPct val="2000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rPr>
              <a:t>1. Als u zich ziek voelt</a:t>
            </a: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rPr>
              <a:t>2. Als de dokter dat met u heeft afgesproken</a:t>
            </a:r>
          </a:p>
        </p:txBody>
      </p:sp>
      <p:pic>
        <p:nvPicPr>
          <p:cNvPr id="8" name="Afbeelding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485" y="1905220"/>
            <a:ext cx="5616828" cy="4134290"/>
          </a:xfrm>
          <a:prstGeom prst="rect">
            <a:avLst/>
          </a:prstGeom>
        </p:spPr>
      </p:pic>
    </p:spTree>
    <p:extLst>
      <p:ext uri="{BB962C8B-B14F-4D97-AF65-F5344CB8AC3E}">
        <p14:creationId xmlns:p14="http://schemas.microsoft.com/office/powerpoint/2010/main" val="359244323"/>
      </p:ext>
    </p:extLst>
  </p:cSld>
  <p:clrMapOvr>
    <a:masterClrMapping/>
  </p:clrMapOvr>
  <mc:AlternateContent xmlns:mc="http://schemas.openxmlformats.org/markup-compatibility/2006" xmlns:p14="http://schemas.microsoft.com/office/powerpoint/2010/main">
    <mc:Choice Requires="p14">
      <p:transition spd="slow" p14:dur="2000" advTm="35898"/>
    </mc:Choice>
    <mc:Fallback xmlns="">
      <p:transition spd="slow" advTm="35898"/>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elijkbenige driehoek 15">
            <a:extLst>
              <a:ext uri="{FF2B5EF4-FFF2-40B4-BE49-F238E27FC236}">
                <a16:creationId xmlns:a16="http://schemas.microsoft.com/office/drawing/2014/main" id="{B7709B94-7286-4C88-BD4D-4827802663BC}"/>
              </a:ext>
            </a:extLst>
          </p:cNvPr>
          <p:cNvSpPr/>
          <p:nvPr/>
        </p:nvSpPr>
        <p:spPr>
          <a:xfrm rot="5400000">
            <a:off x="10923041" y="5003211"/>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7" name="Gelijkbenige driehoek 16">
            <a:extLst>
              <a:ext uri="{FF2B5EF4-FFF2-40B4-BE49-F238E27FC236}">
                <a16:creationId xmlns:a16="http://schemas.microsoft.com/office/drawing/2014/main" id="{1124CBA2-23B4-4CFD-AD7E-395CA35BFC3E}"/>
              </a:ext>
            </a:extLst>
          </p:cNvPr>
          <p:cNvSpPr/>
          <p:nvPr/>
        </p:nvSpPr>
        <p:spPr>
          <a:xfrm rot="5400000">
            <a:off x="10639958" y="4752963"/>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8" name="Gelijkbenige driehoek 17">
            <a:extLst>
              <a:ext uri="{FF2B5EF4-FFF2-40B4-BE49-F238E27FC236}">
                <a16:creationId xmlns:a16="http://schemas.microsoft.com/office/drawing/2014/main" id="{C3D3979F-C415-4E0D-9209-D8D56B03CD62}"/>
              </a:ext>
            </a:extLst>
          </p:cNvPr>
          <p:cNvSpPr/>
          <p:nvPr/>
        </p:nvSpPr>
        <p:spPr>
          <a:xfrm rot="5400000">
            <a:off x="10453855" y="4490254"/>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4" name="Tekstvak 3"/>
          <p:cNvSpPr txBox="1"/>
          <p:nvPr/>
        </p:nvSpPr>
        <p:spPr>
          <a:xfrm>
            <a:off x="892567" y="1908469"/>
            <a:ext cx="9259535" cy="830997"/>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Pct val="100000"/>
              <a:buFont typeface="Arial" panose="020B0604020202020204" pitchFamily="34" charset="0"/>
              <a:buChar char="•"/>
              <a:tabLst/>
              <a:defRPr/>
            </a:pP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Normale beweging of lichte sport is </a:t>
            </a:r>
            <a:r>
              <a:rPr kumimoji="0" lang="en-GB" sz="2667" b="1" i="0" u="sng" strike="noStrike" kern="1200" cap="none" spc="0" normalizeH="0" baseline="0" noProof="0" dirty="0">
                <a:ln>
                  <a:noFill/>
                </a:ln>
                <a:solidFill>
                  <a:srgbClr val="00B050"/>
                </a:solidFill>
                <a:effectLst/>
                <a:uLnTx/>
                <a:uFillTx/>
                <a:latin typeface="Trebuchet MS" pitchFamily="34" charset="0"/>
                <a:ea typeface="+mn-ea"/>
                <a:cs typeface="AXtGIHaneLight"/>
              </a:rPr>
              <a:t>goed</a:t>
            </a:r>
          </a:p>
          <a:p>
            <a:pPr marL="0" marR="0" lvl="0" indent="0" algn="l" defTabSz="1219170" rtl="0" eaLnBrk="0" fontAlgn="base" latinLnBrk="0" hangingPunct="0">
              <a:lnSpc>
                <a:spcPct val="100000"/>
              </a:lnSpc>
              <a:spcBef>
                <a:spcPct val="0"/>
              </a:spcBef>
              <a:spcAft>
                <a:spcPct val="0"/>
              </a:spcAft>
              <a:buClrTx/>
              <a:buSzPct val="100000"/>
              <a:buFontTx/>
              <a:buNone/>
              <a:tabLst/>
              <a:defRPr/>
            </a:pPr>
            <a:endParaRPr kumimoji="0" lang="en-GB" sz="2133" b="0" i="0" u="none" strike="noStrike" kern="1200" cap="none" spc="0" normalizeH="0" baseline="0" noProof="0" dirty="0">
              <a:ln>
                <a:noFill/>
              </a:ln>
              <a:solidFill>
                <a:srgbClr val="000000"/>
              </a:solidFill>
              <a:effectLst/>
              <a:uLnTx/>
              <a:uFillTx/>
              <a:latin typeface="Calibri" charset="0"/>
              <a:ea typeface="+mn-ea"/>
              <a:cs typeface="AXtGIHaneLight"/>
            </a:endParaRPr>
          </a:p>
        </p:txBody>
      </p:sp>
      <p:sp>
        <p:nvSpPr>
          <p:cNvPr id="6" name="Tekstvak 5"/>
          <p:cNvSpPr txBox="1"/>
          <p:nvPr/>
        </p:nvSpPr>
        <p:spPr>
          <a:xfrm>
            <a:off x="892567" y="549916"/>
            <a:ext cx="11521280" cy="995209"/>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Lichaamsbeweging</a:t>
            </a:r>
            <a:r>
              <a:rPr kumimoji="0" lang="nl-NL" sz="5867" b="1" i="0" u="none" strike="noStrike" kern="1200" cap="none" spc="0" normalizeH="0" baseline="0" noProof="0" dirty="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tijdens ramadan</a:t>
            </a:r>
          </a:p>
        </p:txBody>
      </p:sp>
      <p:sp>
        <p:nvSpPr>
          <p:cNvPr id="5" name="Tekstvak 4"/>
          <p:cNvSpPr txBox="1"/>
          <p:nvPr/>
        </p:nvSpPr>
        <p:spPr>
          <a:xfrm>
            <a:off x="905619" y="4643862"/>
            <a:ext cx="9888128" cy="1282531"/>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Matige/ zware sport tijdens ramadan is </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002060"/>
                </a:solidFill>
                <a:effectLst/>
                <a:uLnTx/>
                <a:uFillTx/>
                <a:latin typeface="Trebuchet MS" pitchFamily="34" charset="0"/>
                <a:ea typeface="+mn-ea"/>
                <a:cs typeface="+mn-cs"/>
              </a:rPr>
              <a:t>    </a:t>
            </a:r>
            <a:r>
              <a:rPr kumimoji="0" lang="nl-NL" sz="2667" b="1" i="0" u="sng" strike="noStrike" kern="1200" cap="none" spc="0" normalizeH="0" baseline="0" noProof="0" dirty="0">
                <a:ln>
                  <a:noFill/>
                </a:ln>
                <a:solidFill>
                  <a:srgbClr val="FF0000"/>
                </a:solidFill>
                <a:effectLst/>
                <a:uLnTx/>
                <a:uFillTx/>
                <a:latin typeface="Trebuchet MS" pitchFamily="34" charset="0"/>
                <a:ea typeface="+mn-ea"/>
                <a:cs typeface="+mn-cs"/>
              </a:rPr>
              <a:t>niet goed</a:t>
            </a:r>
            <a:endParaRPr kumimoji="0" lang="nl-NL" sz="2667" b="0" i="0" u="sng" strike="noStrike" kern="1200" cap="none" spc="0" normalizeH="0" baseline="0" noProof="0" dirty="0">
              <a:ln>
                <a:noFill/>
              </a:ln>
              <a:solidFill>
                <a:srgbClr val="FF0000"/>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3" name="Afbeelding 12" descr="Afbeelding met fiets, transport&#10;&#10;Automatisch gegenereerde beschrijving">
            <a:extLst>
              <a:ext uri="{FF2B5EF4-FFF2-40B4-BE49-F238E27FC236}">
                <a16:creationId xmlns:a16="http://schemas.microsoft.com/office/drawing/2014/main" id="{1E0881D0-4B86-4899-94E6-D5602398A9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801" y="2538239"/>
            <a:ext cx="2507252" cy="1671335"/>
          </a:xfrm>
          <a:prstGeom prst="rect">
            <a:avLst/>
          </a:prstGeom>
        </p:spPr>
      </p:pic>
      <p:pic>
        <p:nvPicPr>
          <p:cNvPr id="3" name="Afbeelding 2" descr="Afbeelding met speelgoed&#10;&#10;Automatisch gegenereerde beschrijving">
            <a:extLst>
              <a:ext uri="{FF2B5EF4-FFF2-40B4-BE49-F238E27FC236}">
                <a16:creationId xmlns:a16="http://schemas.microsoft.com/office/drawing/2014/main" id="{7ABA3A17-C484-4444-96A1-DC28C56464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6297" y="2553223"/>
            <a:ext cx="1833535" cy="1542207"/>
          </a:xfrm>
          <a:prstGeom prst="rect">
            <a:avLst/>
          </a:prstGeom>
        </p:spPr>
      </p:pic>
      <p:pic>
        <p:nvPicPr>
          <p:cNvPr id="10" name="Afbeelding 9" descr="Afbeelding met binnen, zitten&#10;&#10;Automatisch gegenereerde beschrijving">
            <a:extLst>
              <a:ext uri="{FF2B5EF4-FFF2-40B4-BE49-F238E27FC236}">
                <a16:creationId xmlns:a16="http://schemas.microsoft.com/office/drawing/2014/main" id="{DC95A271-742A-42DD-926D-C200548A17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9209" y="2848842"/>
            <a:ext cx="2040212" cy="1716045"/>
          </a:xfrm>
          <a:prstGeom prst="rect">
            <a:avLst/>
          </a:prstGeom>
        </p:spPr>
      </p:pic>
      <p:pic>
        <p:nvPicPr>
          <p:cNvPr id="15" name="Afbeelding 14">
            <a:extLst>
              <a:ext uri="{FF2B5EF4-FFF2-40B4-BE49-F238E27FC236}">
                <a16:creationId xmlns:a16="http://schemas.microsoft.com/office/drawing/2014/main" id="{0D056867-2524-4179-923B-81BE8D85C689}"/>
              </a:ext>
            </a:extLst>
          </p:cNvPr>
          <p:cNvPicPr>
            <a:picLocks noChangeAspect="1"/>
          </p:cNvPicPr>
          <p:nvPr/>
        </p:nvPicPr>
        <p:blipFill>
          <a:blip r:embed="rId6"/>
          <a:stretch>
            <a:fillRect/>
          </a:stretch>
        </p:blipFill>
        <p:spPr>
          <a:xfrm>
            <a:off x="8320435" y="3466153"/>
            <a:ext cx="1775089" cy="3190057"/>
          </a:xfrm>
          <a:prstGeom prst="rect">
            <a:avLst/>
          </a:prstGeom>
        </p:spPr>
      </p:pic>
    </p:spTree>
    <p:extLst>
      <p:ext uri="{BB962C8B-B14F-4D97-AF65-F5344CB8AC3E}">
        <p14:creationId xmlns:p14="http://schemas.microsoft.com/office/powerpoint/2010/main" val="2801586417"/>
      </p:ext>
    </p:extLst>
  </p:cSld>
  <p:clrMapOvr>
    <a:masterClrMapping/>
  </p:clrMapOvr>
  <mc:AlternateContent xmlns:mc="http://schemas.openxmlformats.org/markup-compatibility/2006" xmlns:p14="http://schemas.microsoft.com/office/powerpoint/2010/main">
    <mc:Choice Requires="p14">
      <p:transition spd="slow" p14:dur="2000" advTm="51075"/>
    </mc:Choice>
    <mc:Fallback xmlns="">
      <p:transition spd="slow" advTm="51075"/>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92115" y="2189912"/>
            <a:ext cx="10561173" cy="584775"/>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Vraag uw </a:t>
            </a:r>
            <a:r>
              <a:rPr kumimoji="0" lang="en-GB" sz="3200" b="1" i="0" u="sng" strike="noStrike" kern="1200" cap="none" spc="0" normalizeH="0" baseline="0" noProof="0" dirty="0">
                <a:ln>
                  <a:noFill/>
                </a:ln>
                <a:solidFill>
                  <a:srgbClr val="4F81BD"/>
                </a:solidFill>
                <a:effectLst/>
                <a:uLnTx/>
                <a:uFillTx/>
                <a:latin typeface="Trebuchet MS" pitchFamily="34" charset="0"/>
                <a:ea typeface="+mn-ea"/>
                <a:cs typeface="AXtGIHaneLight"/>
              </a:rPr>
              <a:t>dokter of apotheker </a:t>
            </a: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altijd om advies </a:t>
            </a:r>
          </a:p>
        </p:txBody>
      </p:sp>
      <p:sp>
        <p:nvSpPr>
          <p:cNvPr id="6" name="Tekstvak 5"/>
          <p:cNvSpPr txBox="1"/>
          <p:nvPr/>
        </p:nvSpPr>
        <p:spPr>
          <a:xfrm>
            <a:off x="492115" y="601454"/>
            <a:ext cx="7488832"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Medicatie</a:t>
            </a:r>
          </a:p>
        </p:txBody>
      </p:sp>
      <p:sp>
        <p:nvSpPr>
          <p:cNvPr id="5" name="Tekstvak 4"/>
          <p:cNvSpPr txBox="1"/>
          <p:nvPr/>
        </p:nvSpPr>
        <p:spPr>
          <a:xfrm>
            <a:off x="1286456" y="3552108"/>
            <a:ext cx="7488832" cy="34163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Verander of stop nooit zelf uw medicijnen!</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8" name="Afbeelding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5288" y="1162594"/>
            <a:ext cx="3111912" cy="4851712"/>
          </a:xfrm>
          <a:prstGeom prst="rect">
            <a:avLst/>
          </a:prstGeom>
        </p:spPr>
      </p:pic>
    </p:spTree>
    <p:extLst>
      <p:ext uri="{BB962C8B-B14F-4D97-AF65-F5344CB8AC3E}">
        <p14:creationId xmlns:p14="http://schemas.microsoft.com/office/powerpoint/2010/main" val="3988262034"/>
      </p:ext>
    </p:extLst>
  </p:cSld>
  <p:clrMapOvr>
    <a:masterClrMapping/>
  </p:clrMapOvr>
  <mc:AlternateContent xmlns:mc="http://schemas.openxmlformats.org/markup-compatibility/2006" xmlns:p14="http://schemas.microsoft.com/office/powerpoint/2010/main">
    <mc:Choice Requires="p14">
      <p:transition spd="slow" p14:dur="2000" advTm="37641"/>
    </mc:Choice>
    <mc:Fallback xmlns="">
      <p:transition spd="slow" advTm="37641"/>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29"/>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rPr>
              <a:t>Ramadan voedingsadviezen</a:t>
            </a: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536443841"/>
      </p:ext>
    </p:extLst>
  </p:cSld>
  <p:clrMapOvr>
    <a:masterClrMapping/>
  </p:clrMapOvr>
  <mc:AlternateContent xmlns:mc="http://schemas.openxmlformats.org/markup-compatibility/2006" xmlns:p14="http://schemas.microsoft.com/office/powerpoint/2010/main">
    <mc:Choice Requires="p14">
      <p:transition spd="slow" p14:dur="2000" advTm="13017"/>
    </mc:Choice>
    <mc:Fallback xmlns="">
      <p:transition spd="slow" advTm="13017"/>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ECCE17C5-56E1-423A-B035-E9C161D09987}"/>
              </a:ext>
            </a:extLst>
          </p:cNvPr>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50</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3023657" y="457485"/>
            <a:ext cx="6144683" cy="58477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1F497D"/>
                </a:solidFill>
                <a:effectLst/>
                <a:uLnTx/>
                <a:uFillTx/>
                <a:latin typeface="Trebuchet MS" panose="020B0603020202020204" pitchFamily="34" charset="0"/>
              </a:rPr>
              <a:t>Marokkaanse keuken</a:t>
            </a:r>
          </a:p>
        </p:txBody>
      </p:sp>
      <p:pic>
        <p:nvPicPr>
          <p:cNvPr id="5" name="Afbeelding 4" descr="Afbeelding met bord, voedsel, tafel, binnen&#10;&#10;Automatisch gegenereerde beschrijving">
            <a:extLst>
              <a:ext uri="{FF2B5EF4-FFF2-40B4-BE49-F238E27FC236}">
                <a16:creationId xmlns:a16="http://schemas.microsoft.com/office/drawing/2014/main" id="{D2B9D313-CE01-4601-B203-E63F43502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1295" y="1173791"/>
            <a:ext cx="9789406" cy="5100008"/>
          </a:xfrm>
          <a:prstGeom prst="rect">
            <a:avLst/>
          </a:prstGeom>
        </p:spPr>
      </p:pic>
    </p:spTree>
    <p:extLst>
      <p:ext uri="{BB962C8B-B14F-4D97-AF65-F5344CB8AC3E}">
        <p14:creationId xmlns:p14="http://schemas.microsoft.com/office/powerpoint/2010/main" val="1518267763"/>
      </p:ext>
    </p:extLst>
  </p:cSld>
  <p:clrMapOvr>
    <a:masterClrMapping/>
  </p:clrMapOvr>
  <mc:AlternateContent xmlns:mc="http://schemas.openxmlformats.org/markup-compatibility/2006" xmlns:p14="http://schemas.microsoft.com/office/powerpoint/2010/main">
    <mc:Choice Requires="p14">
      <p:transition spd="slow" p14:dur="2000" advTm="50244"/>
    </mc:Choice>
    <mc:Fallback xmlns="">
      <p:transition spd="slow" advTm="50244"/>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83CAFD5-C16B-401C-865B-32AB60789002}"/>
              </a:ext>
            </a:extLst>
          </p:cNvPr>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51</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descr="Afbeelding met voedsel, zitten&#10;&#10;Automatisch gegenereerde beschrijving">
            <a:extLst>
              <a:ext uri="{FF2B5EF4-FFF2-40B4-BE49-F238E27FC236}">
                <a16:creationId xmlns:a16="http://schemas.microsoft.com/office/drawing/2014/main" id="{B126B219-5B46-41E8-BC8A-9E57E0CFB368}"/>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034840" y="4708215"/>
            <a:ext cx="1920000" cy="1920000"/>
          </a:xfrm>
          <a:prstGeom prst="rect">
            <a:avLst/>
          </a:prstGeom>
        </p:spPr>
      </p:pic>
      <p:pic>
        <p:nvPicPr>
          <p:cNvPr id="7" name="Afbeelding 6" descr="Afbeelding met tafel, bord, taart, binnen&#10;&#10;Automatisch gegenereerde beschrijving">
            <a:extLst>
              <a:ext uri="{FF2B5EF4-FFF2-40B4-BE49-F238E27FC236}">
                <a16:creationId xmlns:a16="http://schemas.microsoft.com/office/drawing/2014/main" id="{9BDD930D-DEA4-43F0-9A6F-244782D06E0E}"/>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039881" y="4708215"/>
            <a:ext cx="1920000" cy="1920000"/>
          </a:xfrm>
          <a:prstGeom prst="rect">
            <a:avLst/>
          </a:prstGeom>
        </p:spPr>
      </p:pic>
      <p:pic>
        <p:nvPicPr>
          <p:cNvPr id="9" name="Afbeelding 8" descr="Afbeelding met voedsel, binnen, bord, tafel&#10;&#10;Automatisch gegenereerde beschrijving">
            <a:extLst>
              <a:ext uri="{FF2B5EF4-FFF2-40B4-BE49-F238E27FC236}">
                <a16:creationId xmlns:a16="http://schemas.microsoft.com/office/drawing/2014/main" id="{382FCFF2-6770-4693-A296-9AB13D44066F}"/>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flipV="1">
            <a:off x="7044923" y="4700241"/>
            <a:ext cx="1920000" cy="1920000"/>
          </a:xfrm>
          <a:prstGeom prst="rect">
            <a:avLst/>
          </a:prstGeom>
        </p:spPr>
      </p:pic>
      <p:pic>
        <p:nvPicPr>
          <p:cNvPr id="11" name="Afbeelding 10" descr="Afbeelding met voedsel, bord, tafel, binnen&#10;&#10;Automatisch gegenereerde beschrijving">
            <a:extLst>
              <a:ext uri="{FF2B5EF4-FFF2-40B4-BE49-F238E27FC236}">
                <a16:creationId xmlns:a16="http://schemas.microsoft.com/office/drawing/2014/main" id="{8EC24BF7-1E38-48EE-AEA2-0AD02C5C2D2C}"/>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3034840" y="712283"/>
            <a:ext cx="1920000" cy="1920000"/>
          </a:xfrm>
          <a:prstGeom prst="rect">
            <a:avLst/>
          </a:prstGeom>
        </p:spPr>
      </p:pic>
      <p:pic>
        <p:nvPicPr>
          <p:cNvPr id="13" name="Afbeelding 12" descr="Afbeelding met bord, voedsel, tafel, binnen&#10;&#10;Automatisch gegenereerde beschrijving">
            <a:extLst>
              <a:ext uri="{FF2B5EF4-FFF2-40B4-BE49-F238E27FC236}">
                <a16:creationId xmlns:a16="http://schemas.microsoft.com/office/drawing/2014/main" id="{C3926DDF-BA48-4967-BCEE-4FD11179FBA6}"/>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5039881" y="702847"/>
            <a:ext cx="1920000" cy="1920000"/>
          </a:xfrm>
          <a:prstGeom prst="rect">
            <a:avLst/>
          </a:prstGeom>
        </p:spPr>
      </p:pic>
      <p:pic>
        <p:nvPicPr>
          <p:cNvPr id="15" name="Afbeelding 14" descr="Afbeelding met voedsel, bord, binnen, taart&#10;&#10;Automatisch gegenereerde beschrijving">
            <a:extLst>
              <a:ext uri="{FF2B5EF4-FFF2-40B4-BE49-F238E27FC236}">
                <a16:creationId xmlns:a16="http://schemas.microsoft.com/office/drawing/2014/main" id="{7640723B-7D3D-4979-A5B0-13ABFBF7E18F}"/>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7044923" y="698820"/>
            <a:ext cx="1920000" cy="1920000"/>
          </a:xfrm>
          <a:prstGeom prst="rect">
            <a:avLst/>
          </a:prstGeom>
        </p:spPr>
      </p:pic>
      <p:pic>
        <p:nvPicPr>
          <p:cNvPr id="17" name="Afbeelding 16" descr="Afbeelding met bord, voedsel, tafel, binnen&#10;&#10;Automatisch gegenereerde beschrijving">
            <a:extLst>
              <a:ext uri="{FF2B5EF4-FFF2-40B4-BE49-F238E27FC236}">
                <a16:creationId xmlns:a16="http://schemas.microsoft.com/office/drawing/2014/main" id="{2708B65F-167A-4C70-A965-C8AC451468B5}"/>
              </a:ext>
            </a:extLst>
          </p:cNvPr>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3034840" y="2699531"/>
            <a:ext cx="1920000" cy="1920000"/>
          </a:xfrm>
          <a:prstGeom prst="rect">
            <a:avLst/>
          </a:prstGeom>
        </p:spPr>
      </p:pic>
      <p:pic>
        <p:nvPicPr>
          <p:cNvPr id="19" name="Afbeelding 18" descr="Afbeelding met bord, voedsel&#10;&#10;Automatisch gegenereerde beschrijving">
            <a:extLst>
              <a:ext uri="{FF2B5EF4-FFF2-40B4-BE49-F238E27FC236}">
                <a16:creationId xmlns:a16="http://schemas.microsoft.com/office/drawing/2014/main" id="{04D47FBB-09BC-4E18-A71E-6872CA086B46}"/>
              </a:ext>
            </a:extLst>
          </p:cNvPr>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5039881" y="2710823"/>
            <a:ext cx="1920000" cy="1920000"/>
          </a:xfrm>
          <a:prstGeom prst="rect">
            <a:avLst/>
          </a:prstGeom>
        </p:spPr>
      </p:pic>
      <p:pic>
        <p:nvPicPr>
          <p:cNvPr id="21" name="Afbeelding 20" descr="Afbeelding met voedsel, binnen, zitten&#10;&#10;Automatisch gegenereerde beschrijving">
            <a:extLst>
              <a:ext uri="{FF2B5EF4-FFF2-40B4-BE49-F238E27FC236}">
                <a16:creationId xmlns:a16="http://schemas.microsoft.com/office/drawing/2014/main" id="{4F9F77D8-6236-4ADF-9AEE-8EE2A67D5497}"/>
              </a:ext>
            </a:extLst>
          </p:cNvPr>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7044923" y="2699531"/>
            <a:ext cx="1920000" cy="1920000"/>
          </a:xfrm>
          <a:prstGeom prst="rect">
            <a:avLst/>
          </a:prstGeom>
        </p:spPr>
      </p:pic>
      <p:sp>
        <p:nvSpPr>
          <p:cNvPr id="2" name="Tekstvak 1"/>
          <p:cNvSpPr txBox="1"/>
          <p:nvPr/>
        </p:nvSpPr>
        <p:spPr>
          <a:xfrm>
            <a:off x="9049964" y="3324833"/>
            <a:ext cx="3348538" cy="95410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1F497D"/>
                </a:solidFill>
                <a:effectLst/>
                <a:uLnTx/>
                <a:uFillTx/>
                <a:latin typeface="Trebuchet MS" panose="020B0603020202020204" pitchFamily="34" charset="0"/>
              </a:rPr>
              <a:t>Turkse keuken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2948370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11424" y="633077"/>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9" name="Afbeelding 8" descr="Afbeelding met tekening&#10;&#10;Automatisch gegenereerde beschrijving">
            <a:extLst>
              <a:ext uri="{FF2B5EF4-FFF2-40B4-BE49-F238E27FC236}">
                <a16:creationId xmlns:a16="http://schemas.microsoft.com/office/drawing/2014/main" id="{C631E03B-DC89-44AB-8350-C0CD59A111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3996" y="1412777"/>
            <a:ext cx="6345737" cy="5155911"/>
          </a:xfrm>
          <a:prstGeom prst="rect">
            <a:avLst/>
          </a:prstGeom>
        </p:spPr>
      </p:pic>
    </p:spTree>
    <p:extLst>
      <p:ext uri="{BB962C8B-B14F-4D97-AF65-F5344CB8AC3E}">
        <p14:creationId xmlns:p14="http://schemas.microsoft.com/office/powerpoint/2010/main" val="1685667749"/>
      </p:ext>
    </p:extLst>
  </p:cSld>
  <p:clrMapOvr>
    <a:masterClrMapping/>
  </p:clrMapOvr>
  <mc:AlternateContent xmlns:mc="http://schemas.openxmlformats.org/markup-compatibility/2006" xmlns:p14="http://schemas.microsoft.com/office/powerpoint/2010/main">
    <mc:Choice Requires="p14">
      <p:transition spd="slow" p14:dur="2000" advTm="37092"/>
    </mc:Choice>
    <mc:Fallback xmlns="">
      <p:transition spd="slow" advTm="37092"/>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96685" y="549577"/>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smtClean="0">
                <a:ln>
                  <a:noFill/>
                </a:ln>
                <a:solidFill>
                  <a:srgbClr val="1F497D"/>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endParaRPr>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392" y="1316766"/>
            <a:ext cx="10987731" cy="5283005"/>
          </a:xfrm>
          <a:prstGeom prst="rect">
            <a:avLst/>
          </a:prstGeom>
        </p:spPr>
      </p:pic>
    </p:spTree>
    <p:extLst>
      <p:ext uri="{BB962C8B-B14F-4D97-AF65-F5344CB8AC3E}">
        <p14:creationId xmlns:p14="http://schemas.microsoft.com/office/powerpoint/2010/main" val="1458168258"/>
      </p:ext>
    </p:extLst>
  </p:cSld>
  <p:clrMapOvr>
    <a:masterClrMapping/>
  </p:clrMapOvr>
  <mc:AlternateContent xmlns:mc="http://schemas.openxmlformats.org/markup-compatibility/2006" xmlns:p14="http://schemas.microsoft.com/office/powerpoint/2010/main">
    <mc:Choice Requires="p14">
      <p:transition spd="slow" p14:dur="2000" advTm="43874"/>
    </mc:Choice>
    <mc:Fallback xmlns="">
      <p:transition spd="slow" advTm="43874"/>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54</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Rechthoek 3"/>
          <p:cNvSpPr/>
          <p:nvPr/>
        </p:nvSpPr>
        <p:spPr>
          <a:xfrm>
            <a:off x="3727845" y="487099"/>
            <a:ext cx="4649030" cy="830997"/>
          </a:xfrm>
          <a:prstGeom prst="rect">
            <a:avLst/>
          </a:prstGeom>
        </p:spPr>
        <p:txBody>
          <a:bodyPr wrap="none">
            <a:spAutoFit/>
          </a:bodyPr>
          <a:lstStyle/>
          <a:p>
            <a:pPr lvl="0" algn="ctr" defTabSz="1219170" eaLnBrk="0" fontAlgn="base" hangingPunct="0">
              <a:spcBef>
                <a:spcPct val="0"/>
              </a:spcBef>
              <a:spcAft>
                <a:spcPct val="0"/>
              </a:spcAft>
              <a:defRPr/>
            </a:pPr>
            <a:r>
              <a:rPr lang="nl-NL" sz="4800" b="1" dirty="0">
                <a:solidFill>
                  <a:srgbClr val="1F497D"/>
                </a:solidFill>
                <a:latin typeface="Trebuchet MS" pitchFamily="34" charset="0"/>
              </a:rPr>
              <a:t>Eet niet te veel</a:t>
            </a:r>
            <a:endParaRPr lang="nl-NL" sz="4800" b="1" spc="400" dirty="0">
              <a:solidFill>
                <a:srgbClr val="1F497D"/>
              </a:solidFill>
              <a:latin typeface="Trebuchet MS" pitchFamily="34" charset="0"/>
            </a:endParaRP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5729" y="1247486"/>
            <a:ext cx="5181871" cy="5291956"/>
          </a:xfrm>
          <a:prstGeom prst="rect">
            <a:avLst/>
          </a:prstGeom>
        </p:spPr>
      </p:pic>
    </p:spTree>
    <p:extLst>
      <p:ext uri="{BB962C8B-B14F-4D97-AF65-F5344CB8AC3E}">
        <p14:creationId xmlns:p14="http://schemas.microsoft.com/office/powerpoint/2010/main" val="1444290814"/>
      </p:ext>
    </p:extLst>
  </p:cSld>
  <p:clrMapOvr>
    <a:masterClrMapping/>
  </p:clrMapOvr>
  <mc:AlternateContent xmlns:mc="http://schemas.openxmlformats.org/markup-compatibility/2006" xmlns:p14="http://schemas.microsoft.com/office/powerpoint/2010/main">
    <mc:Choice Requires="p14">
      <p:transition spd="slow" p14:dur="2000" advTm="59560"/>
    </mc:Choice>
    <mc:Fallback xmlns="">
      <p:transition spd="slow" advTm="5956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55</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392" y="682791"/>
            <a:ext cx="10625099" cy="5856651"/>
          </a:xfrm>
          <a:prstGeom prst="rect">
            <a:avLst/>
          </a:prstGeom>
        </p:spPr>
      </p:pic>
    </p:spTree>
    <p:extLst>
      <p:ext uri="{BB962C8B-B14F-4D97-AF65-F5344CB8AC3E}">
        <p14:creationId xmlns:p14="http://schemas.microsoft.com/office/powerpoint/2010/main" val="1844028497"/>
      </p:ext>
    </p:extLst>
  </p:cSld>
  <p:clrMapOvr>
    <a:masterClrMapping/>
  </p:clrMapOvr>
  <mc:AlternateContent xmlns:mc="http://schemas.openxmlformats.org/markup-compatibility/2006" xmlns:p14="http://schemas.microsoft.com/office/powerpoint/2010/main">
    <mc:Choice Requires="p14">
      <p:transition spd="slow" p14:dur="2000" advTm="54113"/>
    </mc:Choice>
    <mc:Fallback xmlns="">
      <p:transition spd="slow" advTm="54113"/>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56</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425" y="644691"/>
            <a:ext cx="10199212" cy="5824160"/>
          </a:xfrm>
          <a:prstGeom prst="rect">
            <a:avLst/>
          </a:prstGeom>
        </p:spPr>
      </p:pic>
    </p:spTree>
    <p:extLst>
      <p:ext uri="{BB962C8B-B14F-4D97-AF65-F5344CB8AC3E}">
        <p14:creationId xmlns:p14="http://schemas.microsoft.com/office/powerpoint/2010/main" val="3326712059"/>
      </p:ext>
    </p:extLst>
  </p:cSld>
  <p:clrMapOvr>
    <a:masterClrMapping/>
  </p:clrMapOvr>
  <mc:AlternateContent xmlns:mc="http://schemas.openxmlformats.org/markup-compatibility/2006" xmlns:p14="http://schemas.microsoft.com/office/powerpoint/2010/main">
    <mc:Choice Requires="p14">
      <p:transition spd="slow" p14:dur="2000" advTm="131658"/>
    </mc:Choice>
    <mc:Fallback xmlns="">
      <p:transition spd="slow" advTm="131658"/>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610699"/>
            <a:ext cx="10561173" cy="769441"/>
          </a:xfrm>
          <a:prstGeom prst="rect">
            <a:avLst/>
          </a:prstGeom>
          <a:noFill/>
        </p:spPr>
        <p:txBody>
          <a:bodyPr wrap="square" rtlCol="0">
            <a:spAutoFit/>
          </a:bodyPr>
          <a:lstStyle/>
          <a:p>
            <a:pPr algn="ctr" defTabSz="914377">
              <a:defRPr/>
            </a:pPr>
            <a:r>
              <a:rPr lang="nl-NL" sz="4400" b="1" dirty="0" smtClean="0">
                <a:solidFill>
                  <a:srgbClr val="1F497D"/>
                </a:solidFill>
                <a:latin typeface="Trebuchet MS" pitchFamily="34" charset="0"/>
              </a:rPr>
              <a:t>Drink 1.5 liter per dag</a:t>
            </a:r>
            <a:endParaRPr lang="ar-EG" sz="4267" b="1" dirty="0">
              <a:solidFill>
                <a:srgbClr val="44546A"/>
              </a:solidFill>
              <a:latin typeface="Trebuchet MS" pitchFamily="34" charset="0"/>
              <a:cs typeface="Arial" panose="020B0604020202020204" pitchFamily="34" charset="0"/>
            </a:endParaRPr>
          </a:p>
        </p:txBody>
      </p:sp>
      <p:pic>
        <p:nvPicPr>
          <p:cNvPr id="10" name="Afbeelding 9">
            <a:extLst>
              <a:ext uri="{FF2B5EF4-FFF2-40B4-BE49-F238E27FC236}">
                <a16:creationId xmlns:a16="http://schemas.microsoft.com/office/drawing/2014/main" id="{1E82CC40-98F5-404A-95F3-46A96BA0D20C}"/>
              </a:ext>
            </a:extLst>
          </p:cNvPr>
          <p:cNvPicPr>
            <a:picLocks noChangeAspect="1"/>
          </p:cNvPicPr>
          <p:nvPr/>
        </p:nvPicPr>
        <p:blipFill>
          <a:blip r:embed="rId3"/>
          <a:stretch>
            <a:fillRect/>
          </a:stretch>
        </p:blipFill>
        <p:spPr>
          <a:xfrm>
            <a:off x="1276217" y="1577201"/>
            <a:ext cx="9063505" cy="4869095"/>
          </a:xfrm>
          <a:prstGeom prst="rect">
            <a:avLst/>
          </a:prstGeom>
        </p:spPr>
      </p:pic>
    </p:spTree>
    <p:extLst>
      <p:ext uri="{BB962C8B-B14F-4D97-AF65-F5344CB8AC3E}">
        <p14:creationId xmlns:p14="http://schemas.microsoft.com/office/powerpoint/2010/main" val="2297505067"/>
      </p:ext>
    </p:extLst>
  </p:cSld>
  <p:clrMapOvr>
    <a:masterClrMapping/>
  </p:clrMapOvr>
  <mc:AlternateContent xmlns:mc="http://schemas.openxmlformats.org/markup-compatibility/2006" xmlns:p14="http://schemas.microsoft.com/office/powerpoint/2010/main">
    <mc:Choice Requires="p14">
      <p:transition spd="slow" p14:dur="2000" advTm="47122"/>
    </mc:Choice>
    <mc:Fallback xmlns="">
      <p:transition spd="slow" advTm="47122"/>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00BA7968-53B4-41FF-8BB8-FC345F7B885C}"/>
              </a:ext>
            </a:extLst>
          </p:cNvPr>
          <p:cNvSpPr/>
          <p:nvPr/>
        </p:nvSpPr>
        <p:spPr>
          <a:xfrm>
            <a:off x="4836506" y="140633"/>
            <a:ext cx="1420255" cy="4195892"/>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26666" b="0" i="0" u="none" strike="noStrike" kern="1200" cap="none" spc="0" normalizeH="0" baseline="0" noProof="0" dirty="0">
              <a:ln>
                <a:noFill/>
              </a:ln>
              <a:solidFill>
                <a:srgbClr val="C00000"/>
              </a:solidFill>
              <a:effectLst/>
              <a:uLnTx/>
              <a:uFillTx/>
              <a:latin typeface="Calibri"/>
              <a:ea typeface="+mn-ea"/>
              <a:cs typeface="+mn-cs"/>
            </a:endParaRPr>
          </a:p>
        </p:txBody>
      </p:sp>
      <p:sp>
        <p:nvSpPr>
          <p:cNvPr id="2" name="Tekstvak 1">
            <a:extLst>
              <a:ext uri="{FF2B5EF4-FFF2-40B4-BE49-F238E27FC236}">
                <a16:creationId xmlns:a16="http://schemas.microsoft.com/office/drawing/2014/main" id="{D18C48D0-BB9F-4856-A511-6E1BEDD648A9}"/>
              </a:ext>
            </a:extLst>
          </p:cNvPr>
          <p:cNvSpPr txBox="1"/>
          <p:nvPr/>
        </p:nvSpPr>
        <p:spPr>
          <a:xfrm>
            <a:off x="3105642" y="572934"/>
            <a:ext cx="6302238" cy="749436"/>
          </a:xfrm>
          <a:prstGeom prst="rect">
            <a:avLst/>
          </a:prstGeom>
          <a:noFill/>
        </p:spPr>
        <p:txBody>
          <a:bodyPr wrap="none" rtlCol="0">
            <a:spAutoFit/>
          </a:bodyPr>
          <a:lstStyle/>
          <a:p>
            <a:pPr defTabSz="914377">
              <a:defRPr/>
            </a:pPr>
            <a:r>
              <a:rPr lang="nl-NL" sz="4270" b="1" dirty="0">
                <a:solidFill>
                  <a:srgbClr val="1F497D"/>
                </a:solidFill>
                <a:latin typeface="Trebuchet MS" pitchFamily="34" charset="0"/>
              </a:rPr>
              <a:t>Drink </a:t>
            </a:r>
            <a:r>
              <a:rPr lang="nl-NL" sz="4270" b="1" dirty="0" smtClean="0">
                <a:solidFill>
                  <a:srgbClr val="1F497D"/>
                </a:solidFill>
                <a:latin typeface="Trebuchet MS" pitchFamily="34" charset="0"/>
              </a:rPr>
              <a:t>de goede dranken</a:t>
            </a:r>
            <a:endParaRPr lang="ar-EG" sz="4270" b="1" dirty="0">
              <a:solidFill>
                <a:srgbClr val="44546A"/>
              </a:solidFill>
              <a:latin typeface="Trebuchet MS" pitchFamily="34" charset="0"/>
            </a:endParaRPr>
          </a:p>
        </p:txBody>
      </p:sp>
      <p:pic>
        <p:nvPicPr>
          <p:cNvPr id="7" name="Afbeelding 6">
            <a:extLst>
              <a:ext uri="{FF2B5EF4-FFF2-40B4-BE49-F238E27FC236}">
                <a16:creationId xmlns:a16="http://schemas.microsoft.com/office/drawing/2014/main" id="{1C03323C-2B5B-44BC-A1F1-50829F934724}"/>
              </a:ext>
            </a:extLst>
          </p:cNvPr>
          <p:cNvPicPr>
            <a:picLocks noChangeAspect="1"/>
          </p:cNvPicPr>
          <p:nvPr/>
        </p:nvPicPr>
        <p:blipFill>
          <a:blip r:embed="rId3"/>
          <a:stretch>
            <a:fillRect/>
          </a:stretch>
        </p:blipFill>
        <p:spPr>
          <a:xfrm>
            <a:off x="670883" y="2021728"/>
            <a:ext cx="10689247" cy="3763591"/>
          </a:xfrm>
          <a:prstGeom prst="rect">
            <a:avLst/>
          </a:prstGeom>
        </p:spPr>
      </p:pic>
    </p:spTree>
    <p:extLst>
      <p:ext uri="{BB962C8B-B14F-4D97-AF65-F5344CB8AC3E}">
        <p14:creationId xmlns:p14="http://schemas.microsoft.com/office/powerpoint/2010/main" val="3617872317"/>
      </p:ext>
    </p:extLst>
  </p:cSld>
  <p:clrMapOvr>
    <a:masterClrMapping/>
  </p:clrMapOvr>
  <mc:AlternateContent xmlns:mc="http://schemas.openxmlformats.org/markup-compatibility/2006" xmlns:p14="http://schemas.microsoft.com/office/powerpoint/2010/main">
    <mc:Choice Requires="p14">
      <p:transition spd="slow" p14:dur="2000" advTm="47937"/>
    </mc:Choice>
    <mc:Fallback xmlns="">
      <p:transition spd="slow" advTm="47937"/>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59</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510" y="1025848"/>
            <a:ext cx="8657991" cy="5017452"/>
          </a:xfrm>
          <a:prstGeom prst="rect">
            <a:avLst/>
          </a:prstGeom>
        </p:spPr>
      </p:pic>
      <p:sp>
        <p:nvSpPr>
          <p:cNvPr id="5" name="Tekstvak 4"/>
          <p:cNvSpPr txBox="1"/>
          <p:nvPr/>
        </p:nvSpPr>
        <p:spPr>
          <a:xfrm>
            <a:off x="3026310" y="569351"/>
            <a:ext cx="6266459" cy="1118768"/>
          </a:xfrm>
          <a:prstGeom prst="rect">
            <a:avLst/>
          </a:prstGeom>
          <a:noFill/>
        </p:spPr>
        <p:txBody>
          <a:bodyPr wrap="non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70" b="1" i="0" u="none" strike="noStrike" kern="1200" cap="none" spc="0" normalizeH="0" baseline="0" noProof="0" dirty="0">
                <a:ln>
                  <a:noFill/>
                </a:ln>
                <a:solidFill>
                  <a:srgbClr val="1F497D"/>
                </a:solidFill>
                <a:effectLst/>
                <a:uLnTx/>
                <a:uFillTx/>
                <a:latin typeface="Trebuchet MS" pitchFamily="34" charset="0"/>
                <a:ea typeface="+mn-ea"/>
                <a:cs typeface="+mn-cs"/>
              </a:rPr>
              <a:t>Drink geen vruchtensap</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7" name="Tekstvak 6"/>
          <p:cNvSpPr txBox="1"/>
          <p:nvPr/>
        </p:nvSpPr>
        <p:spPr>
          <a:xfrm>
            <a:off x="1974955" y="6142194"/>
            <a:ext cx="1056117"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2,5</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8" name="Tekstvak 7"/>
          <p:cNvSpPr txBox="1"/>
          <p:nvPr/>
        </p:nvSpPr>
        <p:spPr>
          <a:xfrm>
            <a:off x="3215680" y="6142197"/>
            <a:ext cx="576064"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5</a:t>
            </a:r>
            <a:endParaRPr kumimoji="0" lang="nl-NL" sz="2400" b="1" i="0" u="none" strike="noStrike" kern="1200" cap="none" spc="0" normalizeH="0" baseline="0" noProof="0" dirty="0">
              <a:ln>
                <a:noFill/>
              </a:ln>
              <a:solidFill>
                <a:srgbClr val="C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0" name="Tekstvak 9"/>
          <p:cNvSpPr txBox="1"/>
          <p:nvPr/>
        </p:nvSpPr>
        <p:spPr>
          <a:xfrm>
            <a:off x="4128515" y="6157534"/>
            <a:ext cx="612668"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7,5</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1" name="Tekstvak 10"/>
          <p:cNvSpPr txBox="1"/>
          <p:nvPr/>
        </p:nvSpPr>
        <p:spPr>
          <a:xfrm>
            <a:off x="5032469" y="6142195"/>
            <a:ext cx="2254143"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suikerklontjes</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323130294"/>
      </p:ext>
    </p:extLst>
  </p:cSld>
  <p:clrMapOvr>
    <a:masterClrMapping/>
  </p:clrMapOvr>
  <mc:AlternateContent xmlns:mc="http://schemas.openxmlformats.org/markup-compatibility/2006" xmlns:p14="http://schemas.microsoft.com/office/powerpoint/2010/main">
    <mc:Choice Requires="p14">
      <p:transition spd="slow" p14:dur="2000" advTm="91506"/>
    </mc:Choice>
    <mc:Fallback xmlns="">
      <p:transition spd="slow" advTm="91506"/>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45241" y="806882"/>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Zout geeft dorst</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pic>
        <p:nvPicPr>
          <p:cNvPr id="6" name="Afbeelding 5">
            <a:extLst>
              <a:ext uri="{FF2B5EF4-FFF2-40B4-BE49-F238E27FC236}">
                <a16:creationId xmlns:a16="http://schemas.microsoft.com/office/drawing/2014/main" id="{40211615-83F8-4DEB-A2A0-2B94EC932E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18802" y="2018075"/>
            <a:ext cx="2866787" cy="2416250"/>
          </a:xfrm>
          <a:prstGeom prst="rect">
            <a:avLst/>
          </a:prstGeom>
        </p:spPr>
      </p:pic>
      <p:pic>
        <p:nvPicPr>
          <p:cNvPr id="7" name="Afbeelding 6">
            <a:extLst>
              <a:ext uri="{FF2B5EF4-FFF2-40B4-BE49-F238E27FC236}">
                <a16:creationId xmlns:a16="http://schemas.microsoft.com/office/drawing/2014/main" id="{011E4649-F81E-4DE0-A4CB-E8D473D893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8267" y="2191021"/>
            <a:ext cx="2630535" cy="2431783"/>
          </a:xfrm>
          <a:prstGeom prst="rect">
            <a:avLst/>
          </a:prstGeom>
        </p:spPr>
      </p:pic>
      <p:pic>
        <p:nvPicPr>
          <p:cNvPr id="8" name="Afbeelding 7" descr="Afbeelding met tafelgerei, shaker&#10;&#10;Automatisch gegenereerde beschrijving">
            <a:extLst>
              <a:ext uri="{FF2B5EF4-FFF2-40B4-BE49-F238E27FC236}">
                <a16:creationId xmlns:a16="http://schemas.microsoft.com/office/drawing/2014/main" id="{999C5EF2-11EA-4CD1-8493-F1B75B9F92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3126" y="2379500"/>
            <a:ext cx="2355141" cy="2243304"/>
          </a:xfrm>
          <a:prstGeom prst="rect">
            <a:avLst/>
          </a:prstGeom>
        </p:spPr>
      </p:pic>
    </p:spTree>
    <p:extLst>
      <p:ext uri="{BB962C8B-B14F-4D97-AF65-F5344CB8AC3E}">
        <p14:creationId xmlns:p14="http://schemas.microsoft.com/office/powerpoint/2010/main" val="591138327"/>
      </p:ext>
    </p:extLst>
  </p:cSld>
  <p:clrMapOvr>
    <a:masterClrMapping/>
  </p:clrMapOvr>
  <mc:AlternateContent xmlns:mc="http://schemas.openxmlformats.org/markup-compatibility/2006" xmlns:p14="http://schemas.microsoft.com/office/powerpoint/2010/main">
    <mc:Choice Requires="p14">
      <p:transition spd="slow" p14:dur="2000" advTm="29771"/>
    </mc:Choice>
    <mc:Fallback xmlns="">
      <p:transition spd="slow" advTm="29771"/>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61</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p:cNvPicPr>
            <a:picLocks noChangeAspect="1"/>
          </p:cNvPicPr>
          <p:nvPr/>
        </p:nvPicPr>
        <p:blipFill>
          <a:blip r:embed="rId3"/>
          <a:stretch>
            <a:fillRect/>
          </a:stretch>
        </p:blipFill>
        <p:spPr>
          <a:xfrm>
            <a:off x="7920203" y="10697"/>
            <a:ext cx="1790700" cy="2197100"/>
          </a:xfrm>
          <a:prstGeom prst="rect">
            <a:avLst/>
          </a:prstGeom>
        </p:spPr>
      </p:pic>
      <p:sp>
        <p:nvSpPr>
          <p:cNvPr id="6" name="Rechthoek 5"/>
          <p:cNvSpPr/>
          <p:nvPr/>
        </p:nvSpPr>
        <p:spPr>
          <a:xfrm>
            <a:off x="4461805" y="2128171"/>
            <a:ext cx="3395481" cy="913199"/>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smtClean="0">
                <a:ln>
                  <a:noFill/>
                </a:ln>
                <a:solidFill>
                  <a:srgbClr val="1F497D"/>
                </a:solidFill>
                <a:effectLst/>
                <a:uLnTx/>
                <a:uFillTx/>
                <a:latin typeface="Trebuchet MS" panose="020B0603020202020204" pitchFamily="34" charset="0"/>
                <a:ea typeface="+mn-ea"/>
                <a:cs typeface="+mn-cs"/>
              </a:rPr>
              <a:t>Chebakia</a:t>
            </a:r>
            <a:r>
              <a:rPr kumimoji="0" lang="en-GB" sz="2667" b="1" i="0" u="none" strike="noStrike" kern="1200" cap="none" spc="0" normalizeH="0" noProof="0" dirty="0" smtClean="0">
                <a:ln>
                  <a:noFill/>
                </a:ln>
                <a:solidFill>
                  <a:srgbClr val="1F497D"/>
                </a:solidFill>
                <a:effectLst/>
                <a:uLnTx/>
                <a:uFillTx/>
                <a:latin typeface="Trebuchet MS" panose="020B0603020202020204" pitchFamily="34" charset="0"/>
                <a:ea typeface="+mn-ea"/>
                <a:cs typeface="+mn-cs"/>
              </a:rPr>
              <a:t> of</a:t>
            </a:r>
            <a:r>
              <a:rPr kumimoji="0" lang="en-GB" sz="2667" b="1" i="0" u="none" strike="noStrike" kern="1200" cap="none" spc="0" normalizeH="0" baseline="0" noProof="0" dirty="0" smtClean="0">
                <a:ln>
                  <a:noFill/>
                </a:ln>
                <a:solidFill>
                  <a:srgbClr val="1F497D"/>
                </a:solidFill>
                <a:effectLst/>
                <a:uLnTx/>
                <a:uFillTx/>
                <a:latin typeface="Trebuchet MS" panose="020B0603020202020204" pitchFamily="34" charset="0"/>
                <a:ea typeface="+mn-ea"/>
                <a:cs typeface="+mn-cs"/>
              </a:rPr>
              <a:t> </a:t>
            </a:r>
            <a:r>
              <a:rPr kumimoji="0" lang="en-GB"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Baklava</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            = </a:t>
            </a:r>
            <a:endParaRPr kumimoji="0" lang="ar-EG"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Arial" panose="020B0604020202020204" pitchFamily="34" charset="0"/>
            </a:endParaRPr>
          </a:p>
        </p:txBody>
      </p:sp>
      <p:pic>
        <p:nvPicPr>
          <p:cNvPr id="8" name="Picture 2"/>
          <p:cNvPicPr>
            <a:picLocks noChangeAspect="1" noChangeArrowheads="1"/>
          </p:cNvPicPr>
          <p:nvPr/>
        </p:nvPicPr>
        <p:blipFill>
          <a:blip r:embed="rId4"/>
          <a:srcRect/>
          <a:stretch>
            <a:fillRect/>
          </a:stretch>
        </p:blipFill>
        <p:spPr bwMode="auto">
          <a:xfrm>
            <a:off x="815414" y="3332990"/>
            <a:ext cx="6523277" cy="24505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0">
            <a:extLst>
              <a:ext uri="{FF2B5EF4-FFF2-40B4-BE49-F238E27FC236}">
                <a16:creationId xmlns:a16="http://schemas.microsoft.com/office/drawing/2014/main" id="{2A7376BA-CAF8-4851-B229-E0645E3166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66493" y="2992881"/>
            <a:ext cx="2349971" cy="2980164"/>
          </a:xfrm>
          <a:prstGeom prst="rect">
            <a:avLst/>
          </a:prstGeom>
        </p:spPr>
      </p:pic>
      <p:sp>
        <p:nvSpPr>
          <p:cNvPr id="11" name="Tekstvak 10"/>
          <p:cNvSpPr txBox="1"/>
          <p:nvPr/>
        </p:nvSpPr>
        <p:spPr>
          <a:xfrm>
            <a:off x="911424" y="5942967"/>
            <a:ext cx="9313035"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chemeClr val="tx2">
                    <a:lumMod val="75000"/>
                  </a:schemeClr>
                </a:solidFill>
                <a:latin typeface="Calibri" charset="0"/>
              </a:rPr>
              <a:t>Appel      +                  bord </a:t>
            </a:r>
            <a:r>
              <a:rPr lang="nl-NL" sz="2400" b="1" dirty="0" smtClean="0">
                <a:solidFill>
                  <a:schemeClr val="tx2">
                    <a:lumMod val="75000"/>
                  </a:schemeClr>
                </a:solidFill>
                <a:latin typeface="Calibri" charset="0"/>
              </a:rPr>
              <a:t>groenten      </a:t>
            </a:r>
            <a:r>
              <a:rPr lang="nl-NL" sz="2400" b="1" dirty="0">
                <a:solidFill>
                  <a:schemeClr val="tx2">
                    <a:lumMod val="75000"/>
                  </a:schemeClr>
                </a:solidFill>
                <a:latin typeface="Calibri" charset="0"/>
              </a:rPr>
              <a:t>+   </a:t>
            </a:r>
            <a:r>
              <a:rPr lang="nl-NL" sz="2400" b="1" dirty="0" smtClean="0">
                <a:solidFill>
                  <a:schemeClr val="tx2">
                    <a:lumMod val="75000"/>
                  </a:schemeClr>
                </a:solidFill>
                <a:latin typeface="Calibri" charset="0"/>
              </a:rPr>
              <a:t>       </a:t>
            </a:r>
            <a:r>
              <a:rPr lang="nl-NL" sz="2400" b="1" dirty="0">
                <a:solidFill>
                  <a:schemeClr val="tx2">
                    <a:lumMod val="75000"/>
                  </a:schemeClr>
                </a:solidFill>
                <a:latin typeface="Calibri" charset="0"/>
              </a:rPr>
              <a:t>ei         +      </a:t>
            </a:r>
            <a:r>
              <a:rPr lang="nl-NL" sz="2400" b="1" dirty="0" smtClean="0">
                <a:solidFill>
                  <a:schemeClr val="tx2">
                    <a:lumMod val="75000"/>
                  </a:schemeClr>
                </a:solidFill>
                <a:latin typeface="Calibri" charset="0"/>
              </a:rPr>
              <a:t>         </a:t>
            </a:r>
            <a:r>
              <a:rPr lang="nl-NL" sz="2400" b="1" dirty="0">
                <a:solidFill>
                  <a:schemeClr val="tx2">
                    <a:lumMod val="75000"/>
                  </a:schemeClr>
                </a:solidFill>
                <a:latin typeface="Calibri" charset="0"/>
              </a:rPr>
              <a:t>glas melk</a:t>
            </a:r>
          </a:p>
        </p:txBody>
      </p:sp>
      <p:pic>
        <p:nvPicPr>
          <p:cNvPr id="10" name="Afbeelding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9403" y="423721"/>
            <a:ext cx="3183126" cy="2063493"/>
          </a:xfrm>
          <a:prstGeom prst="rect">
            <a:avLst/>
          </a:prstGeom>
        </p:spPr>
      </p:pic>
    </p:spTree>
    <p:extLst>
      <p:ext uri="{BB962C8B-B14F-4D97-AF65-F5344CB8AC3E}">
        <p14:creationId xmlns:p14="http://schemas.microsoft.com/office/powerpoint/2010/main" val="1525173777"/>
      </p:ext>
    </p:extLst>
  </p:cSld>
  <p:clrMapOvr>
    <a:masterClrMapping/>
  </p:clrMapOvr>
  <mc:AlternateContent xmlns:mc="http://schemas.openxmlformats.org/markup-compatibility/2006" xmlns:p14="http://schemas.microsoft.com/office/powerpoint/2010/main">
    <mc:Choice Requires="p14">
      <p:transition spd="slow" p14:dur="2000" advTm="40449"/>
    </mc:Choice>
    <mc:Fallback xmlns="">
      <p:transition spd="slow" advTm="40449"/>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a:extLst>
              <a:ext uri="{FF2B5EF4-FFF2-40B4-BE49-F238E27FC236}">
                <a16:creationId xmlns:a16="http://schemas.microsoft.com/office/drawing/2014/main" id="{5EBEF951-F87E-4E95-89C1-DC7CC0CC57B3}"/>
              </a:ext>
            </a:extLst>
          </p:cNvPr>
          <p:cNvPicPr>
            <a:picLocks noChangeAspect="1"/>
          </p:cNvPicPr>
          <p:nvPr/>
        </p:nvPicPr>
        <p:blipFill>
          <a:blip r:embed="rId3"/>
          <a:stretch>
            <a:fillRect/>
          </a:stretch>
        </p:blipFill>
        <p:spPr>
          <a:xfrm>
            <a:off x="942661" y="1503357"/>
            <a:ext cx="2572105" cy="2654593"/>
          </a:xfrm>
          <a:prstGeom prst="rect">
            <a:avLst/>
          </a:prstGeom>
        </p:spPr>
      </p:pic>
      <p:sp>
        <p:nvSpPr>
          <p:cNvPr id="28" name="Tekstvak 27">
            <a:extLst>
              <a:ext uri="{FF2B5EF4-FFF2-40B4-BE49-F238E27FC236}">
                <a16:creationId xmlns:a16="http://schemas.microsoft.com/office/drawing/2014/main" id="{B434F1AF-F525-449D-B18B-167C4948C71C}"/>
              </a:ext>
            </a:extLst>
          </p:cNvPr>
          <p:cNvSpPr txBox="1"/>
          <p:nvPr/>
        </p:nvSpPr>
        <p:spPr>
          <a:xfrm>
            <a:off x="719403" y="612067"/>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Gedroogd of vers fruit</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29" name="Tekstvak 28">
            <a:extLst>
              <a:ext uri="{FF2B5EF4-FFF2-40B4-BE49-F238E27FC236}">
                <a16:creationId xmlns:a16="http://schemas.microsoft.com/office/drawing/2014/main" id="{9B44F1D2-A1C3-461B-9591-854D9BA2977C}"/>
              </a:ext>
            </a:extLst>
          </p:cNvPr>
          <p:cNvSpPr txBox="1"/>
          <p:nvPr/>
        </p:nvSpPr>
        <p:spPr>
          <a:xfrm>
            <a:off x="5231904" y="2130191"/>
            <a:ext cx="7038741" cy="502766"/>
          </a:xfrm>
          <a:prstGeom prst="rect">
            <a:avLst/>
          </a:prstGeom>
          <a:noFill/>
        </p:spPr>
        <p:txBody>
          <a:bodyPr wrap="square" rtlCol="0">
            <a:spAutoFit/>
          </a:bodyPr>
          <a:lstStyle/>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evenveel energie (kcal)</a:t>
            </a: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endParaRPr>
          </a:p>
        </p:txBody>
      </p:sp>
      <p:sp>
        <p:nvSpPr>
          <p:cNvPr id="32" name="Tekstvak 31">
            <a:extLst>
              <a:ext uri="{FF2B5EF4-FFF2-40B4-BE49-F238E27FC236}">
                <a16:creationId xmlns:a16="http://schemas.microsoft.com/office/drawing/2014/main" id="{7E45DD35-5033-4718-B63B-7A4A0819235F}"/>
              </a:ext>
            </a:extLst>
          </p:cNvPr>
          <p:cNvSpPr txBox="1"/>
          <p:nvPr/>
        </p:nvSpPr>
        <p:spPr>
          <a:xfrm>
            <a:off x="5161258" y="2586224"/>
            <a:ext cx="7109388" cy="1159420"/>
          </a:xfrm>
          <a:prstGeom prst="rect">
            <a:avLst/>
          </a:prstGeom>
          <a:noFill/>
        </p:spPr>
        <p:txBody>
          <a:bodyPr wrap="square" rtlCol="0">
            <a:spAutoFit/>
          </a:bodyPr>
          <a:lstStyle/>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4267" b="1" i="0" u="none" strike="noStrike" kern="1200" cap="none" spc="0" normalizeH="0" baseline="0" noProof="0" dirty="0">
              <a:ln>
                <a:noFill/>
              </a:ln>
              <a:solidFill>
                <a:srgbClr val="7030A0"/>
              </a:solidFill>
              <a:effectLst/>
              <a:uLnTx/>
              <a:uFillTx/>
              <a:latin typeface="Calibri" charset="0"/>
              <a:ea typeface="+mn-ea"/>
              <a:cs typeface="+mn-cs"/>
            </a:endParaRPr>
          </a:p>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evenveel koolhydraten</a:t>
            </a: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endParaRPr>
          </a:p>
        </p:txBody>
      </p:sp>
      <p:sp>
        <p:nvSpPr>
          <p:cNvPr id="13" name="Tekstvak 12">
            <a:extLst>
              <a:ext uri="{FF2B5EF4-FFF2-40B4-BE49-F238E27FC236}">
                <a16:creationId xmlns:a16="http://schemas.microsoft.com/office/drawing/2014/main" id="{F3173035-2FEE-491A-968C-E0446B0BA27F}"/>
              </a:ext>
            </a:extLst>
          </p:cNvPr>
          <p:cNvSpPr txBox="1"/>
          <p:nvPr/>
        </p:nvSpPr>
        <p:spPr>
          <a:xfrm>
            <a:off x="10416481" y="4519155"/>
            <a:ext cx="585417" cy="1569660"/>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9600" b="1" i="0" u="none" strike="noStrike" kern="1200" cap="none" spc="0" normalizeH="0" baseline="0" noProof="0" dirty="0">
                <a:ln>
                  <a:noFill/>
                </a:ln>
                <a:solidFill>
                  <a:srgbClr val="FF0000"/>
                </a:solidFill>
                <a:effectLst/>
                <a:uLnTx/>
                <a:uFillTx/>
                <a:latin typeface="Calibri" charset="0"/>
                <a:ea typeface="+mn-ea"/>
                <a:cs typeface="+mn-cs"/>
              </a:rPr>
              <a:t>!</a:t>
            </a:r>
          </a:p>
        </p:txBody>
      </p:sp>
      <p:pic>
        <p:nvPicPr>
          <p:cNvPr id="9" name="Afbeelding 8">
            <a:extLst>
              <a:ext uri="{FF2B5EF4-FFF2-40B4-BE49-F238E27FC236}">
                <a16:creationId xmlns:a16="http://schemas.microsoft.com/office/drawing/2014/main" id="{2F47A487-A52A-46C7-8C28-449B33118B22}"/>
              </a:ext>
            </a:extLst>
          </p:cNvPr>
          <p:cNvPicPr>
            <a:picLocks noChangeAspect="1"/>
          </p:cNvPicPr>
          <p:nvPr/>
        </p:nvPicPr>
        <p:blipFill>
          <a:blip r:embed="rId4"/>
          <a:stretch>
            <a:fillRect/>
          </a:stretch>
        </p:blipFill>
        <p:spPr>
          <a:xfrm>
            <a:off x="887001" y="3705680"/>
            <a:ext cx="3335168" cy="3335168"/>
          </a:xfrm>
          <a:prstGeom prst="rect">
            <a:avLst/>
          </a:prstGeom>
        </p:spPr>
      </p:pic>
      <p:pic>
        <p:nvPicPr>
          <p:cNvPr id="11" name="Afbeelding 10" descr="Afbeelding met schimmels, zwart&#10;&#10;Automatisch gegenereerde beschrijving">
            <a:extLst>
              <a:ext uri="{FF2B5EF4-FFF2-40B4-BE49-F238E27FC236}">
                <a16:creationId xmlns:a16="http://schemas.microsoft.com/office/drawing/2014/main" id="{CBC1226C-9CC1-46F9-841D-95C166DB962F}"/>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9968" b="91940" l="9986" r="89990">
                        <a14:foregroundMark x1="37470" y1="89565" x2="57369" y2="92155"/>
                        <a14:foregroundMark x1="57369" y1="92155" x2="63970" y2="91940"/>
                        <a14:foregroundMark x1="63970" y1="91940" x2="68531" y2="89888"/>
                        <a14:backgroundMark x1="16683" y1="29291" x2="24148" y2="26520"/>
                        <a14:backgroundMark x1="24148" y1="26520" x2="30533" y2="27600"/>
                        <a14:backgroundMark x1="30533" y1="27600" x2="34782" y2="34941"/>
                        <a14:backgroundMark x1="34782" y1="34941" x2="26356" y2="40230"/>
                        <a14:backgroundMark x1="26356" y1="40230" x2="18267" y2="40302"/>
                        <a14:backgroundMark x1="18267" y1="40302" x2="16107" y2="34545"/>
                        <a14:backgroundMark x1="56097" y1="17452" x2="78277" y2="32566"/>
                        <a14:backgroundMark x1="78277" y1="32566" x2="83149" y2="38503"/>
                        <a14:backgroundMark x1="83149" y1="38503" x2="76308" y2="39331"/>
                        <a14:backgroundMark x1="76308" y1="39331" x2="59842" y2="31162"/>
                        <a14:backgroundMark x1="59842" y1="31162" x2="58809" y2="29615"/>
                        <a14:backgroundMark x1="25948" y1="59950" x2="30389" y2="52753"/>
                        <a14:backgroundMark x1="30389" y1="52753" x2="49184" y2="43361"/>
                        <a14:backgroundMark x1="49184" y1="43361" x2="69323" y2="45880"/>
                        <a14:backgroundMark x1="69323" y1="45880" x2="83101" y2="61785"/>
                      </a14:backgroundRemoval>
                    </a14:imgEffect>
                  </a14:imgLayer>
                </a14:imgProps>
              </a:ext>
              <a:ext uri="{28A0092B-C50C-407E-A947-70E740481C1C}">
                <a14:useLocalDpi xmlns:a14="http://schemas.microsoft.com/office/drawing/2010/main" val="0"/>
              </a:ext>
            </a:extLst>
          </a:blip>
          <a:stretch>
            <a:fillRect/>
          </a:stretch>
        </p:blipFill>
        <p:spPr>
          <a:xfrm>
            <a:off x="3561734" y="4712243"/>
            <a:ext cx="2208245" cy="1473048"/>
          </a:xfrm>
          <a:prstGeom prst="rect">
            <a:avLst/>
          </a:prstGeom>
        </p:spPr>
      </p:pic>
      <p:pic>
        <p:nvPicPr>
          <p:cNvPr id="12" name="Afbeelding 11">
            <a:extLst>
              <a:ext uri="{FF2B5EF4-FFF2-40B4-BE49-F238E27FC236}">
                <a16:creationId xmlns:a16="http://schemas.microsoft.com/office/drawing/2014/main" id="{16C2D340-EA10-4847-A47A-1886956671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12350" y="4022515"/>
            <a:ext cx="2470724" cy="2470724"/>
          </a:xfrm>
          <a:prstGeom prst="rect">
            <a:avLst/>
          </a:prstGeom>
        </p:spPr>
      </p:pic>
      <p:sp>
        <p:nvSpPr>
          <p:cNvPr id="2" name="Pijl: rechts 1">
            <a:extLst>
              <a:ext uri="{FF2B5EF4-FFF2-40B4-BE49-F238E27FC236}">
                <a16:creationId xmlns:a16="http://schemas.microsoft.com/office/drawing/2014/main" id="{0AA5ACF7-2952-48F7-9F11-E2886D7C71C0}"/>
              </a:ext>
            </a:extLst>
          </p:cNvPr>
          <p:cNvSpPr/>
          <p:nvPr/>
        </p:nvSpPr>
        <p:spPr>
          <a:xfrm>
            <a:off x="3167801" y="2910765"/>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a:ea typeface="+mn-ea"/>
              <a:cs typeface="+mn-cs"/>
            </a:endParaRPr>
          </a:p>
        </p:txBody>
      </p:sp>
      <p:sp>
        <p:nvSpPr>
          <p:cNvPr id="14" name="Pijl: rechts 13">
            <a:extLst>
              <a:ext uri="{FF2B5EF4-FFF2-40B4-BE49-F238E27FC236}">
                <a16:creationId xmlns:a16="http://schemas.microsoft.com/office/drawing/2014/main" id="{699CF472-4481-4799-B59C-3078B127C216}"/>
              </a:ext>
            </a:extLst>
          </p:cNvPr>
          <p:cNvSpPr/>
          <p:nvPr/>
        </p:nvSpPr>
        <p:spPr>
          <a:xfrm>
            <a:off x="3118047" y="5628959"/>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4F81BD"/>
              </a:solidFill>
              <a:effectLst/>
              <a:uLnTx/>
              <a:uFillTx/>
              <a:latin typeface="Calibri"/>
              <a:ea typeface="+mn-ea"/>
              <a:cs typeface="+mn-cs"/>
            </a:endParaRPr>
          </a:p>
        </p:txBody>
      </p:sp>
      <p:sp>
        <p:nvSpPr>
          <p:cNvPr id="3" name="Ovaal 2">
            <a:extLst>
              <a:ext uri="{FF2B5EF4-FFF2-40B4-BE49-F238E27FC236}">
                <a16:creationId xmlns:a16="http://schemas.microsoft.com/office/drawing/2014/main" id="{940BD6C5-8AD3-4EB1-B01B-88FB174A5AC5}"/>
              </a:ext>
            </a:extLst>
          </p:cNvPr>
          <p:cNvSpPr/>
          <p:nvPr/>
        </p:nvSpPr>
        <p:spPr>
          <a:xfrm>
            <a:off x="6960096" y="4157950"/>
            <a:ext cx="4512501" cy="23817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0599" y="2687817"/>
            <a:ext cx="1689100"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22688"/>
      </p:ext>
    </p:extLst>
  </p:cSld>
  <p:clrMapOvr>
    <a:masterClrMapping/>
  </p:clrMapOvr>
  <mc:AlternateContent xmlns:mc="http://schemas.openxmlformats.org/markup-compatibility/2006" xmlns:p14="http://schemas.microsoft.com/office/powerpoint/2010/main">
    <mc:Choice Requires="p14">
      <p:transition spd="slow" p14:dur="2000" advTm="61121"/>
    </mc:Choice>
    <mc:Fallback xmlns="">
      <p:transition spd="slow" advTm="61121"/>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3158836" y="7218218"/>
            <a:ext cx="7079673" cy="5624568"/>
          </a:xfrm>
        </p:spPr>
        <p:txBody>
          <a:bodyPr/>
          <a:lstStyle/>
          <a:p>
            <a:pPr defTabSz="1219170" eaLnBrk="0" fontAlgn="base" hangingPunct="0">
              <a:spcBef>
                <a:spcPct val="0"/>
              </a:spcBef>
              <a:spcAft>
                <a:spcPct val="0"/>
              </a:spcAft>
            </a:pPr>
            <a:endParaRPr lang="nl-NL" sz="1067" b="1" dirty="0">
              <a:solidFill>
                <a:srgbClr val="000000"/>
              </a:solidFill>
              <a:latin typeface="Calibri" charset="0"/>
            </a:endParaRPr>
          </a:p>
        </p:txBody>
      </p:sp>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63</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161" y="757678"/>
            <a:ext cx="9548303" cy="5549440"/>
          </a:xfrm>
          <a:prstGeom prst="rect">
            <a:avLst/>
          </a:prstGeom>
        </p:spPr>
      </p:pic>
    </p:spTree>
    <p:extLst>
      <p:ext uri="{BB962C8B-B14F-4D97-AF65-F5344CB8AC3E}">
        <p14:creationId xmlns:p14="http://schemas.microsoft.com/office/powerpoint/2010/main" val="4002565244"/>
      </p:ext>
    </p:extLst>
  </p:cSld>
  <p:clrMapOvr>
    <a:masterClrMapping/>
  </p:clrMapOvr>
  <mc:AlternateContent xmlns:mc="http://schemas.openxmlformats.org/markup-compatibility/2006" xmlns:p14="http://schemas.microsoft.com/office/powerpoint/2010/main">
    <mc:Choice Requires="p14">
      <p:transition spd="slow" p14:dur="2000" advTm="79816"/>
    </mc:Choice>
    <mc:Fallback xmlns="">
      <p:transition spd="slow" advTm="79816"/>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descr="Afbeelding met tafelgerei&#10;&#10;Beschrijving is gegenereerd met hoge betrouwbaarheid">
            <a:extLst>
              <a:ext uri="{FF2B5EF4-FFF2-40B4-BE49-F238E27FC236}">
                <a16:creationId xmlns:a16="http://schemas.microsoft.com/office/drawing/2014/main" id="{210D19A7-797A-402E-90AC-47AAFD4C46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560978">
            <a:off x="4386815" y="314104"/>
            <a:ext cx="5208933" cy="4953883"/>
          </a:xfrm>
          <a:prstGeom prst="rect">
            <a:avLst/>
          </a:prstGeom>
        </p:spPr>
      </p:pic>
      <p:pic>
        <p:nvPicPr>
          <p:cNvPr id="20" name="Afbeelding 19" descr="Afbeelding met tafelgerei&#10;&#10;Beschrijving is gegenereerd met hoge betrouwbaarheid">
            <a:extLst>
              <a:ext uri="{FF2B5EF4-FFF2-40B4-BE49-F238E27FC236}">
                <a16:creationId xmlns:a16="http://schemas.microsoft.com/office/drawing/2014/main" id="{8248894B-895F-4FB9-8376-3633E10085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429445">
            <a:off x="5045708" y="1275647"/>
            <a:ext cx="5208933" cy="4953883"/>
          </a:xfrm>
          <a:prstGeom prst="rect">
            <a:avLst/>
          </a:prstGeom>
        </p:spPr>
      </p:pic>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pic>
        <p:nvPicPr>
          <p:cNvPr id="12" name="Afbeelding 11" descr="Afbeelding met voedsel, tafel, fruit, binnen&#10;&#10;Beschrijving is gegenereerd met hoge betrouwbaarheid">
            <a:extLst>
              <a:ext uri="{FF2B5EF4-FFF2-40B4-BE49-F238E27FC236}">
                <a16:creationId xmlns:a16="http://schemas.microsoft.com/office/drawing/2014/main" id="{317A8406-0C8C-40AC-A4DA-9A721580D1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78024">
            <a:off x="3835524" y="2231901"/>
            <a:ext cx="2106521" cy="910668"/>
          </a:xfrm>
          <a:prstGeom prst="rect">
            <a:avLst/>
          </a:prstGeom>
        </p:spPr>
      </p:pic>
      <p:sp>
        <p:nvSpPr>
          <p:cNvPr id="18" name="Tekstvak 17">
            <a:extLst>
              <a:ext uri="{FF2B5EF4-FFF2-40B4-BE49-F238E27FC236}">
                <a16:creationId xmlns:a16="http://schemas.microsoft.com/office/drawing/2014/main" id="{949955FE-B38D-4F26-BCF1-FE602FA203A6}"/>
              </a:ext>
            </a:extLst>
          </p:cNvPr>
          <p:cNvSpPr txBox="1"/>
          <p:nvPr/>
        </p:nvSpPr>
        <p:spPr>
          <a:xfrm>
            <a:off x="722304" y="4056555"/>
            <a:ext cx="2760692" cy="502766"/>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4 suikerklontjes</a:t>
            </a:r>
          </a:p>
        </p:txBody>
      </p:sp>
      <p:sp>
        <p:nvSpPr>
          <p:cNvPr id="16" name="Tekstvak 15">
            <a:extLst>
              <a:ext uri="{FF2B5EF4-FFF2-40B4-BE49-F238E27FC236}">
                <a16:creationId xmlns:a16="http://schemas.microsoft.com/office/drawing/2014/main" id="{100E411B-253E-418D-AE0F-A9246AAF7B3A}"/>
              </a:ext>
            </a:extLst>
          </p:cNvPr>
          <p:cNvSpPr txBox="1"/>
          <p:nvPr/>
        </p:nvSpPr>
        <p:spPr>
          <a:xfrm>
            <a:off x="336119" y="607836"/>
            <a:ext cx="11266223" cy="11594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Voorbeelden 1 x gedroogd fruit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AXtZeinaLight"/>
              </a:rPr>
              <a:t>(1 eetlepel)</a:t>
            </a:r>
            <a:endParaRPr kumimoji="0" lang="en-US" sz="26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pic>
        <p:nvPicPr>
          <p:cNvPr id="13" name="Afbeelding 12" descr="Afbeelding met gelatine, bril&#10;&#10;Beschrijving is gegenereerd met hoge betrouwbaarheid">
            <a:extLst>
              <a:ext uri="{FF2B5EF4-FFF2-40B4-BE49-F238E27FC236}">
                <a16:creationId xmlns:a16="http://schemas.microsoft.com/office/drawing/2014/main" id="{E1E5D5F2-7BC3-492A-99C2-4BD258E309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78264">
            <a:off x="4639938" y="3161597"/>
            <a:ext cx="1919439" cy="1180591"/>
          </a:xfrm>
          <a:prstGeom prst="rect">
            <a:avLst/>
          </a:prstGeom>
        </p:spPr>
      </p:pic>
      <p:pic>
        <p:nvPicPr>
          <p:cNvPr id="23" name="Afbeelding 22" descr="Afbeelding met tafelgerei&#10;&#10;Beschrijving is gegenereerd met hoge betrouwbaarheid">
            <a:extLst>
              <a:ext uri="{FF2B5EF4-FFF2-40B4-BE49-F238E27FC236}">
                <a16:creationId xmlns:a16="http://schemas.microsoft.com/office/drawing/2014/main" id="{82F5AAF1-6BF3-4EE5-9C10-B6B9391889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502219">
            <a:off x="5500788" y="2307899"/>
            <a:ext cx="5208933" cy="4953883"/>
          </a:xfrm>
          <a:prstGeom prst="rect">
            <a:avLst/>
          </a:prstGeom>
        </p:spPr>
      </p:pic>
      <p:pic>
        <p:nvPicPr>
          <p:cNvPr id="24" name="Afbeelding 23" descr="Afbeelding met tafelgerei&#10;&#10;Beschrijving is gegenereerd met hoge betrouwbaarheid">
            <a:extLst>
              <a:ext uri="{FF2B5EF4-FFF2-40B4-BE49-F238E27FC236}">
                <a16:creationId xmlns:a16="http://schemas.microsoft.com/office/drawing/2014/main" id="{C0C7E6EA-FD49-4811-9FA3-E032CF83D3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560978">
            <a:off x="6067116" y="3390744"/>
            <a:ext cx="5208933" cy="4953883"/>
          </a:xfrm>
          <a:prstGeom prst="rect">
            <a:avLst/>
          </a:prstGeom>
        </p:spPr>
      </p:pic>
      <p:pic>
        <p:nvPicPr>
          <p:cNvPr id="14" name="Afbeelding 13">
            <a:extLst>
              <a:ext uri="{FF2B5EF4-FFF2-40B4-BE49-F238E27FC236}">
                <a16:creationId xmlns:a16="http://schemas.microsoft.com/office/drawing/2014/main" id="{0788D699-E1DB-45D8-A903-E7CA526B89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110496">
            <a:off x="4963349" y="4199110"/>
            <a:ext cx="2097492" cy="1239769"/>
          </a:xfrm>
          <a:prstGeom prst="rect">
            <a:avLst/>
          </a:prstGeom>
        </p:spPr>
      </p:pic>
      <p:pic>
        <p:nvPicPr>
          <p:cNvPr id="15" name="Afbeelding 14" descr="Afbeelding met schimmels, zwart&#10;&#10;Automatisch gegenereerde beschrijving">
            <a:extLst>
              <a:ext uri="{FF2B5EF4-FFF2-40B4-BE49-F238E27FC236}">
                <a16:creationId xmlns:a16="http://schemas.microsoft.com/office/drawing/2014/main" id="{13E53AAD-3309-4643-804A-DB7EC9B35A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66407">
            <a:off x="5544400" y="5081137"/>
            <a:ext cx="2159997" cy="1440863"/>
          </a:xfrm>
          <a:prstGeom prst="rect">
            <a:avLst/>
          </a:prstGeom>
        </p:spPr>
      </p:pic>
      <p:pic>
        <p:nvPicPr>
          <p:cNvPr id="22" name="Afbeelding 21" descr="Afbeelding met taart, gebouw&#10;&#10;Automatisch gegenereerde beschrijving">
            <a:extLst>
              <a:ext uri="{FF2B5EF4-FFF2-40B4-BE49-F238E27FC236}">
                <a16:creationId xmlns:a16="http://schemas.microsoft.com/office/drawing/2014/main" id="{00A7A5F3-A052-429C-8E0C-E3D1D68AFC4C}"/>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9972" b="92047" l="5528" r="97781">
                        <a14:foregroundMark x1="7161" y1="62212" x2="5528" y2="39322"/>
                        <a14:foregroundMark x1="49162" y1="92047" x2="78978" y2="91482"/>
                        <a14:foregroundMark x1="93342" y1="76585" x2="92797" y2="51554"/>
                        <a14:foregroundMark x1="97781" y1="74445" x2="97781" y2="47315"/>
                        <a14:backgroundMark x1="44724" y1="15906" x2="66834" y2="29189"/>
                        <a14:backgroundMark x1="53015" y1="14816" x2="77889" y2="31449"/>
                        <a14:backgroundMark x1="77889" y1="31449" x2="73995" y2="35608"/>
                        <a14:backgroundMark x1="67923" y1="38272" x2="44640" y2="17804"/>
                        <a14:backgroundMark x1="44640" y1="17804" x2="59631" y2="43157"/>
                        <a14:backgroundMark x1="59631" y1="43157" x2="59087" y2="41986"/>
                        <a14:backgroundMark x1="55235" y1="46790" x2="57454" y2="34518"/>
                      </a14:backgroundRemoval>
                    </a14:imgEffect>
                  </a14:imgLayer>
                </a14:imgProps>
              </a:ext>
              <a:ext uri="{28A0092B-C50C-407E-A947-70E740481C1C}">
                <a14:useLocalDpi xmlns:a14="http://schemas.microsoft.com/office/drawing/2010/main" val="0"/>
              </a:ext>
            </a:extLst>
          </a:blip>
          <a:stretch>
            <a:fillRect/>
          </a:stretch>
        </p:blipFill>
        <p:spPr>
          <a:xfrm>
            <a:off x="1517700" y="4459675"/>
            <a:ext cx="1293389" cy="1341892"/>
          </a:xfrm>
          <a:prstGeom prst="rect">
            <a:avLst/>
          </a:prstGeom>
        </p:spPr>
      </p:pic>
      <p:sp>
        <p:nvSpPr>
          <p:cNvPr id="26" name="Stroomdiagram: Proces 25">
            <a:extLst>
              <a:ext uri="{FF2B5EF4-FFF2-40B4-BE49-F238E27FC236}">
                <a16:creationId xmlns:a16="http://schemas.microsoft.com/office/drawing/2014/main" id="{CFAC6972-EEBD-49C9-98FA-999CEDCA2320}"/>
              </a:ext>
            </a:extLst>
          </p:cNvPr>
          <p:cNvSpPr/>
          <p:nvPr/>
        </p:nvSpPr>
        <p:spPr>
          <a:xfrm>
            <a:off x="811761" y="4688150"/>
            <a:ext cx="2292521" cy="1786567"/>
          </a:xfrm>
          <a:prstGeom prst="flowChartProcess">
            <a:avLst/>
          </a:prstGeom>
          <a:noFill/>
          <a:ln w="28575">
            <a:solidFill>
              <a:srgbClr val="694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2" name="Afbeelding 1"/>
          <p:cNvPicPr>
            <a:picLocks noChangeAspect="1"/>
          </p:cNvPicPr>
          <p:nvPr/>
        </p:nvPicPr>
        <p:blipFill>
          <a:blip r:embed="rId10"/>
          <a:stretch>
            <a:fillRect/>
          </a:stretch>
        </p:blipFill>
        <p:spPr>
          <a:xfrm>
            <a:off x="1052776" y="5077201"/>
            <a:ext cx="1292464" cy="1341236"/>
          </a:xfrm>
          <a:prstGeom prst="rect">
            <a:avLst/>
          </a:prstGeom>
        </p:spPr>
      </p:pic>
    </p:spTree>
    <p:extLst>
      <p:ext uri="{BB962C8B-B14F-4D97-AF65-F5344CB8AC3E}">
        <p14:creationId xmlns:p14="http://schemas.microsoft.com/office/powerpoint/2010/main" val="2387041942"/>
      </p:ext>
    </p:extLst>
  </p:cSld>
  <p:clrMapOvr>
    <a:masterClrMapping/>
  </p:clrMapOvr>
  <mc:AlternateContent xmlns:mc="http://schemas.openxmlformats.org/markup-compatibility/2006" xmlns:p14="http://schemas.microsoft.com/office/powerpoint/2010/main">
    <mc:Choice Requires="p14">
      <p:transition spd="slow" p14:dur="2000" advTm="66500"/>
    </mc:Choice>
    <mc:Fallback xmlns="">
      <p:transition spd="slow" advTm="66500"/>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629513"/>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Eet 2 stuks fruit per dag</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pic>
        <p:nvPicPr>
          <p:cNvPr id="14" name="Afbeelding 13">
            <a:extLst>
              <a:ext uri="{FF2B5EF4-FFF2-40B4-BE49-F238E27FC236}">
                <a16:creationId xmlns:a16="http://schemas.microsoft.com/office/drawing/2014/main" id="{5CD98977-07A6-48CE-8CDD-4970F9CE0ACF}"/>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727" b="100000" l="0" r="100000"/>
                    </a14:imgEffect>
                  </a14:imgLayer>
                </a14:imgProps>
              </a:ext>
              <a:ext uri="{28A0092B-C50C-407E-A947-70E740481C1C}">
                <a14:useLocalDpi xmlns:a14="http://schemas.microsoft.com/office/drawing/2010/main" val="0"/>
              </a:ext>
            </a:extLst>
          </a:blip>
          <a:stretch>
            <a:fillRect/>
          </a:stretch>
        </p:blipFill>
        <p:spPr>
          <a:xfrm rot="2658739">
            <a:off x="2866105" y="1960713"/>
            <a:ext cx="1945336" cy="1716191"/>
          </a:xfrm>
          <a:prstGeom prst="rect">
            <a:avLst/>
          </a:prstGeom>
        </p:spPr>
      </p:pic>
      <p:pic>
        <p:nvPicPr>
          <p:cNvPr id="23" name="Afbeelding 22">
            <a:extLst>
              <a:ext uri="{FF2B5EF4-FFF2-40B4-BE49-F238E27FC236}">
                <a16:creationId xmlns:a16="http://schemas.microsoft.com/office/drawing/2014/main" id="{BA11F059-7507-4D7E-9A26-EDDC05176D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3750" y="1971306"/>
            <a:ext cx="1632641" cy="1728581"/>
          </a:xfrm>
          <a:prstGeom prst="rect">
            <a:avLst/>
          </a:prstGeom>
        </p:spPr>
      </p:pic>
      <p:sp>
        <p:nvSpPr>
          <p:cNvPr id="42" name="Tekstvak 41">
            <a:extLst>
              <a:ext uri="{FF2B5EF4-FFF2-40B4-BE49-F238E27FC236}">
                <a16:creationId xmlns:a16="http://schemas.microsoft.com/office/drawing/2014/main" id="{A6480A64-F26F-4755-BE23-9038F19C8578}"/>
              </a:ext>
            </a:extLst>
          </p:cNvPr>
          <p:cNvSpPr txBox="1"/>
          <p:nvPr/>
        </p:nvSpPr>
        <p:spPr>
          <a:xfrm>
            <a:off x="3411282" y="2455004"/>
            <a:ext cx="6427556"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2x vers fruit</a:t>
            </a:r>
          </a:p>
        </p:txBody>
      </p:sp>
      <p:sp>
        <p:nvSpPr>
          <p:cNvPr id="43" name="Tekstvak 42">
            <a:extLst>
              <a:ext uri="{FF2B5EF4-FFF2-40B4-BE49-F238E27FC236}">
                <a16:creationId xmlns:a16="http://schemas.microsoft.com/office/drawing/2014/main" id="{D74ED569-B2D8-431B-9A25-52FEA335C8D1}"/>
              </a:ext>
            </a:extLst>
          </p:cNvPr>
          <p:cNvSpPr txBox="1"/>
          <p:nvPr/>
        </p:nvSpPr>
        <p:spPr>
          <a:xfrm>
            <a:off x="3532154" y="3699887"/>
            <a:ext cx="6427556"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OF</a:t>
            </a:r>
          </a:p>
        </p:txBody>
      </p:sp>
      <p:sp>
        <p:nvSpPr>
          <p:cNvPr id="44" name="Tekstvak 43">
            <a:extLst>
              <a:ext uri="{FF2B5EF4-FFF2-40B4-BE49-F238E27FC236}">
                <a16:creationId xmlns:a16="http://schemas.microsoft.com/office/drawing/2014/main" id="{3180FE4D-A830-414F-9983-AAD4D1BE4508}"/>
              </a:ext>
            </a:extLst>
          </p:cNvPr>
          <p:cNvSpPr txBox="1"/>
          <p:nvPr/>
        </p:nvSpPr>
        <p:spPr>
          <a:xfrm>
            <a:off x="4311776" y="4871235"/>
            <a:ext cx="7104789"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1x vers en 1x gedroogd fruit</a:t>
            </a:r>
          </a:p>
        </p:txBody>
      </p:sp>
      <p:pic>
        <p:nvPicPr>
          <p:cNvPr id="45" name="Afbeelding 44">
            <a:extLst>
              <a:ext uri="{FF2B5EF4-FFF2-40B4-BE49-F238E27FC236}">
                <a16:creationId xmlns:a16="http://schemas.microsoft.com/office/drawing/2014/main" id="{1E9BCAAF-AEEA-486A-9EC2-97C476D8FF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942795">
            <a:off x="1234407" y="4075497"/>
            <a:ext cx="1674128" cy="1674128"/>
          </a:xfrm>
          <a:prstGeom prst="rect">
            <a:avLst/>
          </a:prstGeom>
        </p:spPr>
      </p:pic>
      <p:pic>
        <p:nvPicPr>
          <p:cNvPr id="46" name="Afbeelding 45">
            <a:extLst>
              <a:ext uri="{FF2B5EF4-FFF2-40B4-BE49-F238E27FC236}">
                <a16:creationId xmlns:a16="http://schemas.microsoft.com/office/drawing/2014/main" id="{1278004C-9859-4A21-98B4-7BB6A71031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942795">
            <a:off x="954407" y="4608160"/>
            <a:ext cx="1674128" cy="1674128"/>
          </a:xfrm>
          <a:prstGeom prst="rect">
            <a:avLst/>
          </a:prstGeom>
        </p:spPr>
      </p:pic>
      <p:pic>
        <p:nvPicPr>
          <p:cNvPr id="47" name="Afbeelding 46" descr="Afbeelding met tafelgerei&#10;&#10;Beschrijving is gegenereerd met hoge betrouwbaarheid">
            <a:extLst>
              <a:ext uri="{FF2B5EF4-FFF2-40B4-BE49-F238E27FC236}">
                <a16:creationId xmlns:a16="http://schemas.microsoft.com/office/drawing/2014/main" id="{0E3E23BF-4675-4CDA-A9E2-DD7DECB545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62642">
            <a:off x="3058473" y="4252794"/>
            <a:ext cx="2153207" cy="2047777"/>
          </a:xfrm>
          <a:prstGeom prst="rect">
            <a:avLst/>
          </a:prstGeom>
        </p:spPr>
      </p:pic>
      <p:pic>
        <p:nvPicPr>
          <p:cNvPr id="48" name="Afbeelding 47" descr="Afbeelding met schimmels, zwart&#10;&#10;Automatisch gegenereerde beschrijving">
            <a:extLst>
              <a:ext uri="{FF2B5EF4-FFF2-40B4-BE49-F238E27FC236}">
                <a16:creationId xmlns:a16="http://schemas.microsoft.com/office/drawing/2014/main" id="{441CAAE4-C5C5-43A4-9CBC-2D02096AEFC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264287">
            <a:off x="2850808" y="5319203"/>
            <a:ext cx="1168849" cy="779700"/>
          </a:xfrm>
          <a:prstGeom prst="rect">
            <a:avLst/>
          </a:prstGeom>
        </p:spPr>
      </p:pic>
    </p:spTree>
    <p:extLst>
      <p:ext uri="{BB962C8B-B14F-4D97-AF65-F5344CB8AC3E}">
        <p14:creationId xmlns:p14="http://schemas.microsoft.com/office/powerpoint/2010/main" val="1659856632"/>
      </p:ext>
    </p:extLst>
  </p:cSld>
  <p:clrMapOvr>
    <a:masterClrMapping/>
  </p:clrMapOvr>
  <mc:AlternateContent xmlns:mc="http://schemas.openxmlformats.org/markup-compatibility/2006" xmlns:p14="http://schemas.microsoft.com/office/powerpoint/2010/main">
    <mc:Choice Requires="p14">
      <p:transition spd="slow" p14:dur="2000" advTm="43051"/>
    </mc:Choice>
    <mc:Fallback xmlns="">
      <p:transition spd="slow" advTm="43051"/>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kstvak 48">
            <a:extLst>
              <a:ext uri="{FF2B5EF4-FFF2-40B4-BE49-F238E27FC236}">
                <a16:creationId xmlns:a16="http://schemas.microsoft.com/office/drawing/2014/main" id="{ED1019D0-D153-4E66-98A7-CC7F6185E6FA}"/>
              </a:ext>
            </a:extLst>
          </p:cNvPr>
          <p:cNvSpPr txBox="1"/>
          <p:nvPr/>
        </p:nvSpPr>
        <p:spPr>
          <a:xfrm>
            <a:off x="2715069" y="722750"/>
            <a:ext cx="6276077" cy="1405641"/>
          </a:xfrm>
          <a:prstGeom prst="rect">
            <a:avLst/>
          </a:prstGeom>
          <a:noFill/>
        </p:spPr>
        <p:txBody>
          <a:bodyPr wrap="non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Eind ramadanfeest </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(Eid-al-</a:t>
            </a:r>
            <a:r>
              <a:rPr kumimoji="0" lang="nl-NL" sz="4267" b="1" i="0" u="none" strike="noStrike" kern="1200" cap="none" spc="0" normalizeH="0" baseline="0" noProof="0" dirty="0" err="1">
                <a:ln>
                  <a:noFill/>
                </a:ln>
                <a:solidFill>
                  <a:srgbClr val="1F497D"/>
                </a:solidFill>
                <a:effectLst/>
                <a:uLnTx/>
                <a:uFillTx/>
                <a:latin typeface="Trebuchet MS" pitchFamily="34" charset="0"/>
                <a:ea typeface="+mn-ea"/>
                <a:cs typeface="+mn-cs"/>
              </a:rPr>
              <a:t>Fitr</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/Suikerfeest)</a:t>
            </a:r>
          </a:p>
        </p:txBody>
      </p:sp>
      <p:pic>
        <p:nvPicPr>
          <p:cNvPr id="59" name="Afbeelding 58">
            <a:extLst>
              <a:ext uri="{FF2B5EF4-FFF2-40B4-BE49-F238E27FC236}">
                <a16:creationId xmlns:a16="http://schemas.microsoft.com/office/drawing/2014/main" id="{126D509C-71CF-4A09-A965-540846C087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05130" y="3674216"/>
            <a:ext cx="372032" cy="510965"/>
          </a:xfrm>
          <a:prstGeom prst="rect">
            <a:avLst/>
          </a:prstGeom>
        </p:spPr>
      </p:pic>
      <p:pic>
        <p:nvPicPr>
          <p:cNvPr id="60" name="Afbeelding 59">
            <a:extLst>
              <a:ext uri="{FF2B5EF4-FFF2-40B4-BE49-F238E27FC236}">
                <a16:creationId xmlns:a16="http://schemas.microsoft.com/office/drawing/2014/main" id="{D7653CB7-CB46-446F-A173-A2878CEFC6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8093226" flipH="1">
            <a:off x="7855733" y="1948448"/>
            <a:ext cx="1272315" cy="1905712"/>
          </a:xfrm>
          <a:prstGeom prst="rect">
            <a:avLst/>
          </a:prstGeom>
        </p:spPr>
      </p:pic>
      <p:pic>
        <p:nvPicPr>
          <p:cNvPr id="7" name="Afbeelding 6">
            <a:extLst>
              <a:ext uri="{FF2B5EF4-FFF2-40B4-BE49-F238E27FC236}">
                <a16:creationId xmlns:a16="http://schemas.microsoft.com/office/drawing/2014/main" id="{9E4F6336-09B3-4DED-BA43-01827F519A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361" y="1796820"/>
            <a:ext cx="5433313" cy="5433313"/>
          </a:xfrm>
          <a:prstGeom prst="rect">
            <a:avLst/>
          </a:prstGeom>
        </p:spPr>
      </p:pic>
      <p:pic>
        <p:nvPicPr>
          <p:cNvPr id="2" name="Afbeelding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0835" y="399349"/>
            <a:ext cx="749404" cy="2083091"/>
          </a:xfrm>
          <a:prstGeom prst="rect">
            <a:avLst/>
          </a:prstGeom>
        </p:spPr>
      </p:pic>
      <p:pic>
        <p:nvPicPr>
          <p:cNvPr id="8" name="Afbeelding 7">
            <a:extLst>
              <a:ext uri="{FF2B5EF4-FFF2-40B4-BE49-F238E27FC236}">
                <a16:creationId xmlns:a16="http://schemas.microsoft.com/office/drawing/2014/main" id="{AEAEA372-9D58-4932-B3BF-0B6DCB2964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08181">
            <a:off x="7500531" y="4098546"/>
            <a:ext cx="1405501" cy="2637953"/>
          </a:xfrm>
          <a:prstGeom prst="rect">
            <a:avLst/>
          </a:prstGeom>
        </p:spPr>
      </p:pic>
    </p:spTree>
    <p:custDataLst>
      <p:tags r:id="rId1"/>
    </p:custDataLst>
    <p:extLst>
      <p:ext uri="{BB962C8B-B14F-4D97-AF65-F5344CB8AC3E}">
        <p14:creationId xmlns:p14="http://schemas.microsoft.com/office/powerpoint/2010/main" val="2198975043"/>
      </p:ext>
    </p:extLst>
  </p:cSld>
  <p:clrMapOvr>
    <a:masterClrMapping/>
  </p:clrMapOvr>
  <mc:AlternateContent xmlns:mc="http://schemas.openxmlformats.org/markup-compatibility/2006" xmlns:p14="http://schemas.microsoft.com/office/powerpoint/2010/main">
    <mc:Choice Requires="p14">
      <p:transition spd="slow" p14:dur="2000" advTm="25237"/>
    </mc:Choice>
    <mc:Fallback xmlns="">
      <p:transition spd="slow" advTm="25237"/>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64096" y="620963"/>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Na de ramadan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7" name="Tekstvak 6"/>
          <p:cNvSpPr txBox="1"/>
          <p:nvPr/>
        </p:nvSpPr>
        <p:spPr>
          <a:xfrm>
            <a:off x="561702" y="2024742"/>
            <a:ext cx="11103429" cy="1734064"/>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1.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Bespreek uw ervaring met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uw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praktijkondersteuner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of huisarts</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2. Medicijnen aanpassen naar schema van voor de ramadan</a:t>
            </a:r>
          </a:p>
        </p:txBody>
      </p:sp>
    </p:spTree>
    <p:extLst>
      <p:ext uri="{BB962C8B-B14F-4D97-AF65-F5344CB8AC3E}">
        <p14:creationId xmlns:p14="http://schemas.microsoft.com/office/powerpoint/2010/main" val="943880694"/>
      </p:ext>
    </p:extLst>
  </p:cSld>
  <p:clrMapOvr>
    <a:masterClrMapping/>
  </p:clrMapOvr>
  <mc:AlternateContent xmlns:mc="http://schemas.openxmlformats.org/markup-compatibility/2006" xmlns:p14="http://schemas.microsoft.com/office/powerpoint/2010/main">
    <mc:Choice Requires="p14">
      <p:transition spd="slow" p14:dur="2000" advTm="55606"/>
    </mc:Choice>
    <mc:Fallback xmlns="">
      <p:transition spd="slow" advTm="55606"/>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36716" y="641046"/>
            <a:ext cx="13109189" cy="749436"/>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nl-NL" sz="4270" b="1" i="0" u="none" strike="noStrike" kern="1200" cap="none" spc="0" normalizeH="0" baseline="0" noProof="0" dirty="0">
                <a:ln>
                  <a:noFill/>
                </a:ln>
                <a:solidFill>
                  <a:srgbClr val="1F497D"/>
                </a:solidFill>
                <a:effectLst/>
                <a:uLnTx/>
                <a:uFillTx/>
                <a:latin typeface="Trebuchet MS" pitchFamily="34" charset="0"/>
                <a:ea typeface="+mn-ea"/>
              </a:rPr>
              <a:t>Goed leven met diabetes is een hele kunst!</a:t>
            </a:r>
            <a:endParaRPr kumimoji="0" lang="en-US" sz="4270"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6" name="Tekstvak 5"/>
          <p:cNvSpPr txBox="1"/>
          <p:nvPr/>
        </p:nvSpPr>
        <p:spPr>
          <a:xfrm>
            <a:off x="341761" y="2043156"/>
            <a:ext cx="9793088" cy="1734064"/>
          </a:xfrm>
          <a:prstGeom prst="rect">
            <a:avLst/>
          </a:prstGeom>
          <a:noFill/>
        </p:spPr>
        <p:txBody>
          <a:bodyPr wrap="square" rtlCol="0">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C00000"/>
                </a:solidFill>
                <a:effectLst/>
                <a:uLnTx/>
                <a:uFillTx/>
                <a:latin typeface="Trebuchet MS" pitchFamily="34" charset="0"/>
                <a:ea typeface="+mn-ea"/>
                <a:cs typeface="+mn-cs"/>
              </a:rPr>
              <a:t>Belangrijk is:</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Gezond eten</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Goed bewegen </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Samenwerken met uw dokter</a:t>
            </a:r>
            <a:endParaRPr kumimoji="0" lang="nl-NL" sz="2400" b="0" i="0" u="none" strike="noStrike" kern="1200" cap="none" spc="0" normalizeH="0" baseline="0" noProof="0" dirty="0">
              <a:ln>
                <a:noFill/>
              </a:ln>
              <a:solidFill>
                <a:srgbClr val="1F497D"/>
              </a:solidFill>
              <a:effectLst/>
              <a:uLnTx/>
              <a:uFillTx/>
              <a:latin typeface="Calibri" charset="0"/>
              <a:ea typeface="+mn-ea"/>
              <a:cs typeface="+mn-cs"/>
            </a:endParaRPr>
          </a:p>
        </p:txBody>
      </p:sp>
      <p:sp>
        <p:nvSpPr>
          <p:cNvPr id="8" name="Tekstvak 7"/>
          <p:cNvSpPr txBox="1"/>
          <p:nvPr/>
        </p:nvSpPr>
        <p:spPr>
          <a:xfrm>
            <a:off x="1397878" y="5359569"/>
            <a:ext cx="8736971" cy="1282531"/>
          </a:xfrm>
          <a:prstGeom prst="rect">
            <a:avLst/>
          </a:prstGeom>
          <a:noFill/>
        </p:spPr>
        <p:txBody>
          <a:bodyPr wrap="square" rtlCol="0">
            <a:spAutoFit/>
          </a:bodyPr>
          <a:lstStyle/>
          <a:p>
            <a:pPr marL="0" marR="0" lvl="0" indent="0" algn="ctr" defTabSz="1219140" rtl="0" eaLnBrk="0" fontAlgn="base" latinLnBrk="0" hangingPunct="0">
              <a:lnSpc>
                <a:spcPct val="100000"/>
              </a:lnSpc>
              <a:spcBef>
                <a:spcPct val="0"/>
              </a:spcBef>
              <a:spcAft>
                <a:spcPct val="0"/>
              </a:spcAft>
              <a:buClrTx/>
              <a:buSzTx/>
              <a:buFontTx/>
              <a:buNone/>
              <a:tabLst/>
              <a:defRPr/>
            </a:pPr>
            <a:r>
              <a:rPr kumimoji="0" lang="nl-NL" sz="2667" b="1" u="none" strike="noStrike" kern="1200" cap="none" spc="0" normalizeH="0" baseline="0" noProof="0" dirty="0">
                <a:ln>
                  <a:noFill/>
                </a:ln>
                <a:solidFill>
                  <a:srgbClr val="C00000"/>
                </a:solidFill>
                <a:effectLst/>
                <a:uLnTx/>
                <a:uFillTx/>
                <a:latin typeface="Trebuchet MS" pitchFamily="34" charset="0"/>
                <a:ea typeface="+mn-ea"/>
                <a:cs typeface="+mn-cs"/>
              </a:rPr>
              <a:t>Alles wat u vandaag leert is voor altijd belangrijk. Dus ook na de </a:t>
            </a:r>
            <a:r>
              <a:rPr kumimoji="0" lang="nl-NL" sz="2667" b="1" u="none" strike="noStrike" kern="1200" cap="none" spc="0" normalizeH="0" baseline="0" noProof="0" dirty="0" smtClean="0">
                <a:ln>
                  <a:noFill/>
                </a:ln>
                <a:solidFill>
                  <a:srgbClr val="C00000"/>
                </a:solidFill>
                <a:effectLst/>
                <a:uLnTx/>
                <a:uFillTx/>
                <a:latin typeface="Trebuchet MS" pitchFamily="34" charset="0"/>
                <a:ea typeface="+mn-ea"/>
                <a:cs typeface="+mn-cs"/>
              </a:rPr>
              <a:t>ramadan</a:t>
            </a:r>
            <a:r>
              <a:rPr kumimoji="0" lang="nl-NL" sz="2667" b="1" u="none" strike="noStrike" kern="1200" cap="none" spc="0" normalizeH="0" baseline="0" noProof="0" dirty="0">
                <a:ln>
                  <a:noFill/>
                </a:ln>
                <a:solidFill>
                  <a:srgbClr val="C00000"/>
                </a:solidFill>
                <a:effectLst/>
                <a:uLnTx/>
                <a:uFillTx/>
                <a:latin typeface="Trebuchet MS"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7" name="Rechthoek 6">
            <a:extLst>
              <a:ext uri="{FF2B5EF4-FFF2-40B4-BE49-F238E27FC236}">
                <a16:creationId xmlns:a16="http://schemas.microsoft.com/office/drawing/2014/main" id="{2767BF5E-B0F0-4AA2-B9D9-6B8AC2CA9372}"/>
              </a:ext>
            </a:extLst>
          </p:cNvPr>
          <p:cNvSpPr/>
          <p:nvPr/>
        </p:nvSpPr>
        <p:spPr>
          <a:xfrm>
            <a:off x="10134849" y="1800190"/>
            <a:ext cx="1291472" cy="56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Calibri"/>
                <a:ea typeface="+mn-ea"/>
                <a:cs typeface="+mn-cs"/>
              </a:rPr>
              <a:t>Diëtist</a:t>
            </a:r>
          </a:p>
        </p:txBody>
      </p:sp>
      <p:pic>
        <p:nvPicPr>
          <p:cNvPr id="9" name="Afbeelding 8">
            <a:extLst>
              <a:ext uri="{FF2B5EF4-FFF2-40B4-BE49-F238E27FC236}">
                <a16:creationId xmlns:a16="http://schemas.microsoft.com/office/drawing/2014/main" id="{CF9DBA15-CE30-4BBC-A2C4-37731EA9D9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0794" y="666311"/>
            <a:ext cx="5446446" cy="4537979"/>
          </a:xfrm>
          <a:prstGeom prst="rect">
            <a:avLst/>
          </a:prstGeom>
        </p:spPr>
      </p:pic>
    </p:spTree>
    <p:extLst>
      <p:ext uri="{BB962C8B-B14F-4D97-AF65-F5344CB8AC3E}">
        <p14:creationId xmlns:p14="http://schemas.microsoft.com/office/powerpoint/2010/main" val="3391825273"/>
      </p:ext>
    </p:extLst>
  </p:cSld>
  <p:clrMapOvr>
    <a:masterClrMapping/>
  </p:clrMapOvr>
  <mc:AlternateContent xmlns:mc="http://schemas.openxmlformats.org/markup-compatibility/2006" xmlns:p14="http://schemas.microsoft.com/office/powerpoint/2010/main">
    <mc:Choice Requires="p14">
      <p:transition spd="slow" p14:dur="2000" advTm="101205"/>
    </mc:Choice>
    <mc:Fallback xmlns="">
      <p:transition spd="slow" advTm="101205"/>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436EEE53-17BF-4D1A-B751-DF41610933C0}"/>
              </a:ext>
            </a:extLst>
          </p:cNvPr>
          <p:cNvSpPr txBox="1"/>
          <p:nvPr/>
        </p:nvSpPr>
        <p:spPr>
          <a:xfrm>
            <a:off x="320982" y="473215"/>
            <a:ext cx="13109189" cy="995209"/>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Eetadvieskaarten</a:t>
            </a:r>
            <a:r>
              <a:rPr kumimoji="0" lang="nl-NL" sz="5867" b="1" i="0" u="none" strike="noStrike" kern="1200" cap="none" spc="0" normalizeH="0" baseline="0" noProof="0" dirty="0">
                <a:ln>
                  <a:noFill/>
                </a:ln>
                <a:solidFill>
                  <a:srgbClr val="1F497D"/>
                </a:solidFill>
                <a:effectLst/>
                <a:uLnTx/>
                <a:uFillTx/>
                <a:latin typeface="Trebuchet MS" pitchFamily="34" charset="0"/>
                <a:ea typeface="+mn-ea"/>
                <a:cs typeface="+mn-cs"/>
              </a:rPr>
              <a:t> </a:t>
            </a: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(met uitleg)                 </a:t>
            </a:r>
            <a:endParaRPr kumimoji="0" lang="en-US" sz="26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9" name="Tekstvak 8">
            <a:extLst>
              <a:ext uri="{FF2B5EF4-FFF2-40B4-BE49-F238E27FC236}">
                <a16:creationId xmlns:a16="http://schemas.microsoft.com/office/drawing/2014/main" id="{2334FA22-8213-4CB3-95AA-C0437D37B6F1}"/>
              </a:ext>
            </a:extLst>
          </p:cNvPr>
          <p:cNvSpPr txBox="1"/>
          <p:nvPr/>
        </p:nvSpPr>
        <p:spPr>
          <a:xfrm>
            <a:off x="598569" y="1984414"/>
            <a:ext cx="7130585" cy="3047373"/>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Handig tijdens bijvoorbeeld </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uitleg aan familieleden</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het spreekuur</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nl-NL" sz="3200" b="1" i="0" u="none" strike="noStrike" kern="1200" cap="none" spc="0" normalizeH="0" baseline="0" noProof="0" dirty="0">
              <a:ln>
                <a:noFill/>
              </a:ln>
              <a:solidFill>
                <a:srgbClr val="694893"/>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Gratis te downloaden op</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hlinkClick r:id="rId3"/>
              </a:rPr>
              <a:t>www.eetstoplicht.nl</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p:txBody>
      </p:sp>
      <p:pic>
        <p:nvPicPr>
          <p:cNvPr id="1028" name="Picture 4" descr="CMES_Eetstoplicht">
            <a:extLst>
              <a:ext uri="{FF2B5EF4-FFF2-40B4-BE49-F238E27FC236}">
                <a16:creationId xmlns:a16="http://schemas.microsoft.com/office/drawing/2014/main" id="{804BB277-E6C9-41F9-9B28-DF78289E8F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3169" y="4327071"/>
            <a:ext cx="1964449" cy="1964449"/>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1179" y="1470448"/>
            <a:ext cx="4680821" cy="4821072"/>
          </a:xfrm>
          <a:prstGeom prst="rect">
            <a:avLst/>
          </a:prstGeom>
        </p:spPr>
      </p:pic>
    </p:spTree>
    <p:extLst>
      <p:ext uri="{BB962C8B-B14F-4D97-AF65-F5344CB8AC3E}">
        <p14:creationId xmlns:p14="http://schemas.microsoft.com/office/powerpoint/2010/main" val="2811960444"/>
      </p:ext>
    </p:extLst>
  </p:cSld>
  <p:clrMapOvr>
    <a:masterClrMapping/>
  </p:clrMapOvr>
  <mc:AlternateContent xmlns:mc="http://schemas.openxmlformats.org/markup-compatibility/2006" xmlns:p14="http://schemas.microsoft.com/office/powerpoint/2010/main">
    <mc:Choice Requires="p14">
      <p:transition spd="slow" p14:dur="2000" advTm="31943"/>
    </mc:Choice>
    <mc:Fallback xmlns="">
      <p:transition spd="slow" advTm="31943"/>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3B82D9F-7FA0-43E5-84B2-E5229B3D4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82063" y="4483614"/>
            <a:ext cx="762704" cy="2099900"/>
          </a:xfrm>
          <a:prstGeom prst="rect">
            <a:avLst/>
          </a:prstGeom>
        </p:spPr>
      </p:pic>
      <p:pic>
        <p:nvPicPr>
          <p:cNvPr id="5" name="Afbeelding 4">
            <a:extLst>
              <a:ext uri="{FF2B5EF4-FFF2-40B4-BE49-F238E27FC236}">
                <a16:creationId xmlns:a16="http://schemas.microsoft.com/office/drawing/2014/main" id="{584B689B-9582-4166-BA63-D1031B780E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7984" y="4670739"/>
            <a:ext cx="1012291" cy="1878315"/>
          </a:xfrm>
          <a:prstGeom prst="rect">
            <a:avLst/>
          </a:prstGeom>
        </p:spPr>
      </p:pic>
      <p:pic>
        <p:nvPicPr>
          <p:cNvPr id="6" name="Afbeelding 5" descr="Afbeelding met speelgoed, pop&#10;&#10;Automatisch gegenereerde beschrijving">
            <a:extLst>
              <a:ext uri="{FF2B5EF4-FFF2-40B4-BE49-F238E27FC236}">
                <a16:creationId xmlns:a16="http://schemas.microsoft.com/office/drawing/2014/main" id="{54F662A7-88D3-4A6D-BFA3-786599BBF1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767" y="4421901"/>
            <a:ext cx="866965" cy="2181960"/>
          </a:xfrm>
          <a:prstGeom prst="rect">
            <a:avLst/>
          </a:prstGeom>
        </p:spPr>
      </p:pic>
      <p:pic>
        <p:nvPicPr>
          <p:cNvPr id="7" name="Afbeelding 6" descr="Afbeelding met speelgoed&#10;&#10;Automatisch gegenereerde beschrijving">
            <a:extLst>
              <a:ext uri="{FF2B5EF4-FFF2-40B4-BE49-F238E27FC236}">
                <a16:creationId xmlns:a16="http://schemas.microsoft.com/office/drawing/2014/main" id="{ED9EAC9C-57C7-4AD9-9717-C3F81BB8B3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5756" y="4546004"/>
            <a:ext cx="1114545" cy="2181960"/>
          </a:xfrm>
          <a:prstGeom prst="rect">
            <a:avLst/>
          </a:prstGeom>
        </p:spPr>
      </p:pic>
      <p:pic>
        <p:nvPicPr>
          <p:cNvPr id="8" name="Afbeelding 7">
            <a:extLst>
              <a:ext uri="{FF2B5EF4-FFF2-40B4-BE49-F238E27FC236}">
                <a16:creationId xmlns:a16="http://schemas.microsoft.com/office/drawing/2014/main" id="{10BB58C9-F025-44FB-9407-FEE5337E0E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3930" y="4575149"/>
            <a:ext cx="891879" cy="2157772"/>
          </a:xfrm>
          <a:prstGeom prst="rect">
            <a:avLst/>
          </a:prstGeom>
        </p:spPr>
      </p:pic>
      <p:sp>
        <p:nvSpPr>
          <p:cNvPr id="9" name="Rechthoek 8">
            <a:extLst>
              <a:ext uri="{FF2B5EF4-FFF2-40B4-BE49-F238E27FC236}">
                <a16:creationId xmlns:a16="http://schemas.microsoft.com/office/drawing/2014/main" id="{BB385A7F-32B1-4D4D-A2F4-4AD60C2DBBA5}"/>
              </a:ext>
            </a:extLst>
          </p:cNvPr>
          <p:cNvSpPr/>
          <p:nvPr/>
        </p:nvSpPr>
        <p:spPr>
          <a:xfrm>
            <a:off x="924597" y="608088"/>
            <a:ext cx="10932043" cy="4072397"/>
          </a:xfrm>
          <a:prstGeom prst="rect">
            <a:avLst/>
          </a:prstGeom>
        </p:spPr>
        <p:txBody>
          <a:bodyPr wrap="square">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Auteursrecht en illustraties</a:t>
            </a:r>
          </a:p>
          <a:p>
            <a:pPr defTabSz="1219170" eaLnBrk="0" fontAlgn="base" hangingPunct="0">
              <a:spcBef>
                <a:spcPct val="0"/>
              </a:spcBef>
              <a:spcAft>
                <a:spcPct val="0"/>
              </a:spcAft>
              <a:defRPr/>
            </a:pPr>
            <a:r>
              <a:rPr lang="nl-NL" sz="2133" b="1" dirty="0" smtClean="0">
                <a:solidFill>
                  <a:srgbClr val="4F81BD"/>
                </a:solidFill>
                <a:latin typeface="Trebuchet MS" pitchFamily="34" charset="0"/>
              </a:rPr>
              <a:t>Op </a:t>
            </a:r>
            <a:r>
              <a:rPr lang="nl-NL" sz="2133" b="1" dirty="0">
                <a:solidFill>
                  <a:srgbClr val="4F81BD"/>
                </a:solidFill>
                <a:latin typeface="Trebuchet MS" pitchFamily="34" charset="0"/>
              </a:rPr>
              <a:t>de illustraties </a:t>
            </a:r>
            <a:r>
              <a:rPr lang="nl-NL" sz="2133" b="1" dirty="0" smtClean="0">
                <a:solidFill>
                  <a:srgbClr val="4F81BD"/>
                </a:solidFill>
                <a:latin typeface="Trebuchet MS" pitchFamily="34" charset="0"/>
              </a:rPr>
              <a:t>en de tekst van deze presentatie rust </a:t>
            </a:r>
            <a:r>
              <a:rPr lang="nl-NL" sz="2133" b="1" dirty="0">
                <a:solidFill>
                  <a:srgbClr val="4F81BD"/>
                </a:solidFill>
                <a:latin typeface="Trebuchet MS" pitchFamily="34" charset="0"/>
              </a:rPr>
              <a:t>auteursrecht. Het gebruik van de illustraties </a:t>
            </a:r>
            <a:r>
              <a:rPr lang="nl-NL" sz="2133" b="1" dirty="0" smtClean="0">
                <a:solidFill>
                  <a:srgbClr val="4F81BD"/>
                </a:solidFill>
                <a:latin typeface="Trebuchet MS" pitchFamily="34" charset="0"/>
              </a:rPr>
              <a:t>en de tekst op </a:t>
            </a:r>
            <a:r>
              <a:rPr lang="nl-NL" sz="2133" b="1" dirty="0">
                <a:solidFill>
                  <a:srgbClr val="4F81BD"/>
                </a:solidFill>
                <a:latin typeface="Trebuchet MS" pitchFamily="34" charset="0"/>
              </a:rPr>
              <a:t>een andere manier dan in deze presentatie is niet toegestaan</a:t>
            </a:r>
            <a:r>
              <a:rPr lang="nl-NL" sz="2133" b="1" dirty="0" smtClean="0">
                <a:solidFill>
                  <a:srgbClr val="4F81BD"/>
                </a:solidFill>
                <a:latin typeface="Trebuchet MS" pitchFamily="34" charset="0"/>
              </a:rPr>
              <a:t>.</a:t>
            </a:r>
            <a:r>
              <a:rPr lang="fr-FR" sz="2000" b="1" dirty="0" smtClean="0">
                <a:solidFill>
                  <a:schemeClr val="accent1"/>
                </a:solidFill>
                <a:latin typeface="Trebuchet MS" panose="020B0603020202020204" pitchFamily="34" charset="0"/>
              </a:rPr>
              <a:t>©2021</a:t>
            </a:r>
            <a:endParaRPr lang="nl-NL" sz="2000" b="1" dirty="0">
              <a:solidFill>
                <a:schemeClr val="accent1"/>
              </a:solidFill>
              <a:latin typeface="Trebuchet MS" pitchFamily="34" charset="0"/>
            </a:endParaRPr>
          </a:p>
          <a:p>
            <a:pPr defTabSz="1219170" eaLnBrk="0" fontAlgn="base" hangingPunct="0">
              <a:spcBef>
                <a:spcPct val="0"/>
              </a:spcBef>
              <a:spcAft>
                <a:spcPct val="0"/>
              </a:spcAft>
              <a:defRPr/>
            </a:pPr>
            <a:r>
              <a:rPr lang="nl-NL" sz="2133" b="1" dirty="0">
                <a:solidFill>
                  <a:srgbClr val="4F81BD"/>
                </a:solidFill>
                <a:latin typeface="Trebuchet MS" pitchFamily="34" charset="0"/>
              </a:rPr>
              <a:t>Illustraties:</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iStock </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De illustraties uit het handboek ’Ik heb diabetes, wat kan ik doen?’ van Pharos, </a:t>
            </a:r>
            <a:r>
              <a:rPr lang="nl-NL" sz="2133" b="1" dirty="0">
                <a:solidFill>
                  <a:srgbClr val="694893"/>
                </a:solidFill>
                <a:latin typeface="Trebuchet MS" pitchFamily="34" charset="0"/>
                <a:hlinkClick r:id="rId8"/>
              </a:rPr>
              <a:t>www.pharos.nl/diabetes</a:t>
            </a:r>
            <a:r>
              <a:rPr lang="nl-NL" sz="2133" b="1" dirty="0">
                <a:solidFill>
                  <a:srgbClr val="4F81BD"/>
                </a:solidFill>
                <a:latin typeface="Trebuchet MS" pitchFamily="34" charset="0"/>
              </a:rPr>
              <a:t>, zijn gemaakt door; Medical Visuals, Maartje Kunen en Anke Nobel illustraties</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PratenPlaten over diabetes</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Asma Bouchareb</a:t>
            </a:r>
          </a:p>
        </p:txBody>
      </p:sp>
      <p:sp>
        <p:nvSpPr>
          <p:cNvPr id="11" name="Tekstvak 10">
            <a:extLst>
              <a:ext uri="{FF2B5EF4-FFF2-40B4-BE49-F238E27FC236}">
                <a16:creationId xmlns:a16="http://schemas.microsoft.com/office/drawing/2014/main" id="{85A6FE44-4D43-4EA7-8C4C-1D1301DE39CF}"/>
              </a:ext>
            </a:extLst>
          </p:cNvPr>
          <p:cNvSpPr txBox="1"/>
          <p:nvPr/>
        </p:nvSpPr>
        <p:spPr>
          <a:xfrm>
            <a:off x="9190526" y="4670739"/>
            <a:ext cx="2666114" cy="1569660"/>
          </a:xfrm>
          <a:prstGeom prst="rect">
            <a:avLst/>
          </a:prstGeom>
          <a:noFill/>
        </p:spPr>
        <p:txBody>
          <a:bodyPr wrap="none" rtlCol="0">
            <a:spAutoFit/>
          </a:bodyPr>
          <a:lstStyle/>
          <a:p>
            <a:pPr defTabSz="1219170" eaLnBrk="0" fontAlgn="base" hangingPunct="0">
              <a:spcBef>
                <a:spcPct val="0"/>
              </a:spcBef>
              <a:spcAft>
                <a:spcPct val="0"/>
              </a:spcAft>
              <a:defRPr/>
            </a:pPr>
            <a:r>
              <a:rPr lang="fr-FR" sz="2400" b="1" dirty="0">
                <a:solidFill>
                  <a:srgbClr val="1F497D"/>
                </a:solidFill>
                <a:latin typeface="Trebuchet MS" pitchFamily="34" charset="0"/>
                <a:cs typeface="Helvetica" panose="020B0604020202020204" pitchFamily="34" charset="0"/>
              </a:rPr>
              <a:t>Siham Bouchareb</a:t>
            </a:r>
          </a:p>
          <a:p>
            <a:pPr defTabSz="1219170" eaLnBrk="0" fontAlgn="base" hangingPunct="0">
              <a:spcBef>
                <a:spcPct val="0"/>
              </a:spcBef>
              <a:spcAft>
                <a:spcPct val="0"/>
              </a:spcAft>
              <a:defRPr/>
            </a:pPr>
            <a:r>
              <a:rPr lang="fr-FR" sz="2400" b="1" dirty="0">
                <a:solidFill>
                  <a:srgbClr val="1F497D"/>
                </a:solidFill>
                <a:latin typeface="Trebuchet MS" pitchFamily="34" charset="0"/>
                <a:cs typeface="Helvetica" panose="020B0604020202020204" pitchFamily="34" charset="0"/>
              </a:rPr>
              <a:t>Petra Elders</a:t>
            </a:r>
          </a:p>
          <a:p>
            <a:pPr defTabSz="1219170" eaLnBrk="0" fontAlgn="base" hangingPunct="0">
              <a:spcBef>
                <a:spcPct val="0"/>
              </a:spcBef>
              <a:spcAft>
                <a:spcPct val="0"/>
              </a:spcAft>
              <a:defRPr/>
            </a:pPr>
            <a:r>
              <a:rPr lang="nl-NL" sz="2400" b="1" dirty="0">
                <a:solidFill>
                  <a:srgbClr val="1F497D"/>
                </a:solidFill>
                <a:latin typeface="Trebuchet MS" pitchFamily="34" charset="0"/>
                <a:cs typeface="Helvetica" panose="020B0604020202020204" pitchFamily="34" charset="0"/>
              </a:rPr>
              <a:t>Elise Kuipers</a:t>
            </a:r>
          </a:p>
          <a:p>
            <a:pPr defTabSz="1219170" eaLnBrk="0" fontAlgn="base" hangingPunct="0">
              <a:spcBef>
                <a:spcPct val="0"/>
              </a:spcBef>
              <a:spcAft>
                <a:spcPct val="0"/>
              </a:spcAft>
              <a:defRPr/>
            </a:pPr>
            <a:r>
              <a:rPr lang="nl-NL" sz="2400" b="1" dirty="0">
                <a:solidFill>
                  <a:srgbClr val="1F497D"/>
                </a:solidFill>
                <a:latin typeface="Trebuchet MS" pitchFamily="34" charset="0"/>
                <a:cs typeface="Helvetica" panose="020B0604020202020204" pitchFamily="34" charset="0"/>
              </a:rPr>
              <a:t>Corien Maljaars</a:t>
            </a:r>
          </a:p>
        </p:txBody>
      </p:sp>
      <p:pic>
        <p:nvPicPr>
          <p:cNvPr id="10" name="Afbeelding 9"/>
          <p:cNvPicPr/>
          <p:nvPr/>
        </p:nvPicPr>
        <p:blipFill>
          <a:blip r:embed="rId9" cstate="print">
            <a:extLst>
              <a:ext uri="{28A0092B-C50C-407E-A947-70E740481C1C}">
                <a14:useLocalDpi xmlns:a14="http://schemas.microsoft.com/office/drawing/2010/main" val="0"/>
              </a:ext>
            </a:extLst>
          </a:blip>
          <a:stretch>
            <a:fillRect/>
          </a:stretch>
        </p:blipFill>
        <p:spPr>
          <a:xfrm>
            <a:off x="9744405" y="121810"/>
            <a:ext cx="2205739" cy="581660"/>
          </a:xfrm>
          <a:prstGeom prst="rect">
            <a:avLst/>
          </a:prstGeom>
        </p:spPr>
      </p:pic>
      <p:sp>
        <p:nvSpPr>
          <p:cNvPr id="3" name="Tekstvak 2"/>
          <p:cNvSpPr txBox="1"/>
          <p:nvPr/>
        </p:nvSpPr>
        <p:spPr>
          <a:xfrm>
            <a:off x="0" y="0"/>
            <a:ext cx="12192000" cy="6918386"/>
          </a:xfrm>
          <a:prstGeom prst="rect">
            <a:avLst/>
          </a:prstGeom>
          <a:noFill/>
        </p:spPr>
        <p:txBody>
          <a:bodyPr wrap="square" rtlCol="0">
            <a:spAutoFit/>
          </a:bodyPr>
          <a:lstStyle/>
          <a:p>
            <a:endParaRPr lang="nl-NL" dirty="0"/>
          </a:p>
        </p:txBody>
      </p:sp>
    </p:spTree>
    <p:extLst>
      <p:ext uri="{BB962C8B-B14F-4D97-AF65-F5344CB8AC3E}">
        <p14:creationId xmlns:p14="http://schemas.microsoft.com/office/powerpoint/2010/main" val="2506487608"/>
      </p:ext>
    </p:extLst>
  </p:cSld>
  <p:clrMapOvr>
    <a:masterClrMapping/>
  </p:clrMapOvr>
  <mc:AlternateContent xmlns:mc="http://schemas.openxmlformats.org/markup-compatibility/2006" xmlns:p14="http://schemas.microsoft.com/office/powerpoint/2010/main">
    <mc:Choice Requires="p14">
      <p:transition spd="slow" p14:dur="2000" advTm="2590"/>
    </mc:Choice>
    <mc:Fallback xmlns="">
      <p:transition spd="slow" advTm="2590"/>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Tijdelijke aanduiding voor inhoud 4"/>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9121" y="-2117"/>
            <a:ext cx="12192000" cy="6860117"/>
          </a:xfrm>
          <a:prstGeom prst="rect">
            <a:avLst/>
          </a:prstGeom>
        </p:spPr>
      </p:pic>
      <p:sp>
        <p:nvSpPr>
          <p:cNvPr id="6" name="Titel 1"/>
          <p:cNvSpPr txBox="1">
            <a:spLocks/>
          </p:cNvSpPr>
          <p:nvPr/>
        </p:nvSpPr>
        <p:spPr>
          <a:xfrm>
            <a:off x="1007533" y="2084851"/>
            <a:ext cx="9408584" cy="1617133"/>
          </a:xfrm>
          <a:prstGeom prst="rect">
            <a:avLst/>
          </a:prstGeom>
        </p:spPr>
        <p:txBody>
          <a:bodyPr lIns="0" tIns="0" rIns="0" bIns="0"/>
          <a:lstStyle>
            <a:lvl1pPr algn="l" defTabSz="685800" rtl="0" eaLnBrk="1" fontAlgn="base" hangingPunct="1">
              <a:spcBef>
                <a:spcPct val="0"/>
              </a:spcBef>
              <a:spcAft>
                <a:spcPct val="0"/>
              </a:spcAft>
              <a:defRPr sz="3300" b="1" i="0" kern="1200" baseline="0">
                <a:solidFill>
                  <a:srgbClr val="003741"/>
                </a:solidFill>
                <a:latin typeface="Trebuchet MS" charset="0"/>
                <a:ea typeface="+mj-ea"/>
                <a:cs typeface="+mj-cs"/>
              </a:defRPr>
            </a:lvl1pPr>
            <a:lvl2pPr algn="ctr" defTabSz="685800" rtl="0" eaLnBrk="1" fontAlgn="base" hangingPunct="1">
              <a:spcBef>
                <a:spcPct val="0"/>
              </a:spcBef>
              <a:spcAft>
                <a:spcPct val="0"/>
              </a:spcAft>
              <a:defRPr sz="3300">
                <a:solidFill>
                  <a:schemeClr val="tx1"/>
                </a:solidFill>
                <a:latin typeface="Univers 45 Light" charset="0"/>
              </a:defRPr>
            </a:lvl2pPr>
            <a:lvl3pPr algn="ctr" defTabSz="685800" rtl="0" eaLnBrk="1" fontAlgn="base" hangingPunct="1">
              <a:spcBef>
                <a:spcPct val="0"/>
              </a:spcBef>
              <a:spcAft>
                <a:spcPct val="0"/>
              </a:spcAft>
              <a:defRPr sz="3300">
                <a:solidFill>
                  <a:schemeClr val="tx1"/>
                </a:solidFill>
                <a:latin typeface="Univers 45 Light" charset="0"/>
              </a:defRPr>
            </a:lvl3pPr>
            <a:lvl4pPr algn="ctr" defTabSz="685800" rtl="0" eaLnBrk="1" fontAlgn="base" hangingPunct="1">
              <a:spcBef>
                <a:spcPct val="0"/>
              </a:spcBef>
              <a:spcAft>
                <a:spcPct val="0"/>
              </a:spcAft>
              <a:defRPr sz="3300">
                <a:solidFill>
                  <a:schemeClr val="tx1"/>
                </a:solidFill>
                <a:latin typeface="Univers 45 Light" charset="0"/>
              </a:defRPr>
            </a:lvl4pPr>
            <a:lvl5pPr algn="ctr" defTabSz="685800" rtl="0" eaLnBrk="1" fontAlgn="base" hangingPunct="1">
              <a:spcBef>
                <a:spcPct val="0"/>
              </a:spcBef>
              <a:spcAft>
                <a:spcPct val="0"/>
              </a:spcAft>
              <a:defRPr sz="3300">
                <a:solidFill>
                  <a:schemeClr val="tx1"/>
                </a:solidFill>
                <a:latin typeface="Univers 45 Light" charset="0"/>
              </a:defRPr>
            </a:lvl5pPr>
            <a:lvl6pPr marL="457200" algn="ctr" defTabSz="685800" rtl="0" eaLnBrk="1" fontAlgn="base" hangingPunct="1">
              <a:spcBef>
                <a:spcPct val="0"/>
              </a:spcBef>
              <a:spcAft>
                <a:spcPct val="0"/>
              </a:spcAft>
              <a:defRPr sz="3300">
                <a:solidFill>
                  <a:schemeClr val="tx1"/>
                </a:solidFill>
                <a:latin typeface="Univers 45 Light" charset="0"/>
              </a:defRPr>
            </a:lvl6pPr>
            <a:lvl7pPr marL="914400" algn="ctr" defTabSz="685800" rtl="0" eaLnBrk="1" fontAlgn="base" hangingPunct="1">
              <a:spcBef>
                <a:spcPct val="0"/>
              </a:spcBef>
              <a:spcAft>
                <a:spcPct val="0"/>
              </a:spcAft>
              <a:defRPr sz="3300">
                <a:solidFill>
                  <a:schemeClr val="tx1"/>
                </a:solidFill>
                <a:latin typeface="Univers 45 Light" charset="0"/>
              </a:defRPr>
            </a:lvl7pPr>
            <a:lvl8pPr marL="1371600" algn="ctr" defTabSz="685800" rtl="0" eaLnBrk="1" fontAlgn="base" hangingPunct="1">
              <a:spcBef>
                <a:spcPct val="0"/>
              </a:spcBef>
              <a:spcAft>
                <a:spcPct val="0"/>
              </a:spcAft>
              <a:defRPr sz="3300">
                <a:solidFill>
                  <a:schemeClr val="tx1"/>
                </a:solidFill>
                <a:latin typeface="Univers 45 Light" charset="0"/>
              </a:defRPr>
            </a:lvl8pPr>
            <a:lvl9pPr marL="1828800" algn="ctr" defTabSz="685800" rtl="0" eaLnBrk="1" fontAlgn="base" hangingPunct="1">
              <a:spcBef>
                <a:spcPct val="0"/>
              </a:spcBef>
              <a:spcAft>
                <a:spcPct val="0"/>
              </a:spcAft>
              <a:defRPr sz="3300">
                <a:solidFill>
                  <a:schemeClr val="tx1"/>
                </a:solidFill>
                <a:latin typeface="Univers 45 Light"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nl-NL" altLang="nl-NL" sz="4400"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rPr>
              <a:t/>
            </a:r>
            <a:br>
              <a:rPr kumimoji="0" lang="nl-NL" altLang="nl-NL" sz="4400"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rPr>
            </a:br>
            <a:endParaRPr kumimoji="0" lang="nl-NL" altLang="nl-NL" sz="2133"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endParaRPr>
          </a:p>
        </p:txBody>
      </p:sp>
      <p:sp>
        <p:nvSpPr>
          <p:cNvPr id="2" name="Rechthoek 1"/>
          <p:cNvSpPr/>
          <p:nvPr/>
        </p:nvSpPr>
        <p:spPr>
          <a:xfrm>
            <a:off x="2120833" y="1820339"/>
            <a:ext cx="8787971" cy="4709366"/>
          </a:xfrm>
          <a:prstGeom prst="rect">
            <a:avLst/>
          </a:prstGeom>
        </p:spPr>
        <p:txBody>
          <a:bodyPr wrap="squar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u="none" strike="noStrike" kern="1200" cap="none" spc="0" normalizeH="0" baseline="0" noProof="0" dirty="0">
                <a:ln>
                  <a:noFill/>
                </a:ln>
                <a:solidFill>
                  <a:srgbClr val="FFFFFF"/>
                </a:solidFill>
                <a:effectLst/>
                <a:uLnTx/>
                <a:uFillTx/>
                <a:latin typeface="Trebuchet MS" pitchFamily="34" charset="0"/>
              </a:rPr>
              <a:t>Ramadan Mubarak</a:t>
            </a:r>
            <a:r>
              <a:rPr kumimoji="0" lang="nl-NL" sz="4267" b="1" u="none" strike="noStrike" kern="1200" cap="none" spc="0" normalizeH="0" baseline="0" noProof="0" dirty="0" smtClean="0">
                <a:ln>
                  <a:noFill/>
                </a:ln>
                <a:solidFill>
                  <a:srgbClr val="FFFFFF"/>
                </a:solidFill>
                <a:effectLst/>
                <a:uLnTx/>
                <a:uFillTx/>
                <a:latin typeface="Trebuchet MS" pitchFamily="34" charset="0"/>
              </a:rPr>
              <a:t>!</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4267" b="1" u="none" strike="noStrike" kern="1200" cap="none" spc="0" normalizeH="0" baseline="0" noProof="0" dirty="0" smtClean="0">
              <a:ln>
                <a:noFill/>
              </a:ln>
              <a:solidFill>
                <a:srgbClr val="FFFFFF"/>
              </a:solidFill>
              <a:effectLst/>
              <a:uLnTx/>
              <a:uFillTx/>
              <a:latin typeface="Trebuchet MS" pitchFamily="34" charset="0"/>
            </a:endParaRPr>
          </a:p>
          <a:p>
            <a:pPr algn="ctr" defTabSz="1219170" eaLnBrk="0" fontAlgn="base" hangingPunct="0">
              <a:spcBef>
                <a:spcPct val="0"/>
              </a:spcBef>
              <a:spcAft>
                <a:spcPct val="0"/>
              </a:spcAft>
              <a:defRPr/>
            </a:pPr>
            <a:r>
              <a:rPr lang="nl-NL" sz="4400" b="1" dirty="0">
                <a:solidFill>
                  <a:schemeClr val="bg1"/>
                </a:solidFill>
                <a:latin typeface="Trebuchet MS" panose="020B0603020202020204" pitchFamily="34" charset="0"/>
              </a:rPr>
              <a:t>Ramazanınız Mübarek olsun</a:t>
            </a:r>
            <a:r>
              <a:rPr lang="nl-NL" sz="4400" b="1" dirty="0">
                <a:solidFill>
                  <a:srgbClr val="FFFFFF"/>
                </a:solidFill>
                <a:latin typeface="Trebuchet MS" pitchFamily="34" charset="0"/>
              </a:rPr>
              <a:t>!</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4267" b="1" u="none" strike="noStrike" kern="1200" cap="none" spc="0" normalizeH="0" baseline="0" noProof="0" dirty="0">
              <a:ln>
                <a:noFill/>
              </a:ln>
              <a:solidFill>
                <a:srgbClr val="FFFFFF"/>
              </a:solidFill>
              <a:effectLst/>
              <a:uLnTx/>
              <a:uFillTx/>
              <a:latin typeface="Trebuchet MS"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u="none" strike="noStrike" kern="1200" cap="none" spc="0" normalizeH="0" baseline="0" noProof="0" dirty="0">
                <a:ln>
                  <a:noFill/>
                </a:ln>
                <a:solidFill>
                  <a:srgbClr val="FFFFFF"/>
                </a:solidFill>
                <a:effectLst/>
                <a:uLnTx/>
                <a:uFillTx/>
                <a:latin typeface="Trebuchet MS" pitchFamily="34" charset="0"/>
              </a:rPr>
              <a:t>Een gezegende </a:t>
            </a:r>
            <a:r>
              <a:rPr kumimoji="0" lang="nl-NL" sz="4267" b="1" u="none" strike="noStrike" kern="1200" cap="none" spc="0" normalizeH="0" baseline="0" noProof="0" dirty="0" smtClean="0">
                <a:ln>
                  <a:noFill/>
                </a:ln>
                <a:solidFill>
                  <a:srgbClr val="FFFFFF"/>
                </a:solidFill>
                <a:effectLst/>
                <a:uLnTx/>
                <a:uFillTx/>
                <a:latin typeface="Trebuchet MS" pitchFamily="34" charset="0"/>
              </a:rPr>
              <a:t>ramadan </a:t>
            </a:r>
            <a:r>
              <a:rPr kumimoji="0" lang="nl-NL" sz="4267" b="1" u="none" strike="noStrike" kern="1200" cap="none" spc="0" normalizeH="0" baseline="0" noProof="0" dirty="0">
                <a:ln>
                  <a:noFill/>
                </a:ln>
                <a:solidFill>
                  <a:srgbClr val="FFFFFF"/>
                </a:solidFill>
                <a:effectLst/>
                <a:uLnTx/>
                <a:uFillTx/>
                <a:latin typeface="Trebuchet MS" pitchFamily="34" charset="0"/>
              </a:rPr>
              <a:t>toegewenst!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4267" b="0" i="1"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3" name="Tekstvak 2"/>
          <p:cNvSpPr txBox="1"/>
          <p:nvPr/>
        </p:nvSpPr>
        <p:spPr>
          <a:xfrm>
            <a:off x="11472597" y="6529705"/>
            <a:ext cx="184731" cy="62587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067" b="1" i="0" u="none" strike="noStrike" kern="1200" cap="none" spc="0" normalizeH="0" baseline="0" noProof="0" dirty="0">
              <a:ln>
                <a:noFill/>
              </a:ln>
              <a:solidFill>
                <a:srgbClr val="FFFFFF"/>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Tree>
    <p:extLst>
      <p:ext uri="{BB962C8B-B14F-4D97-AF65-F5344CB8AC3E}">
        <p14:creationId xmlns:p14="http://schemas.microsoft.com/office/powerpoint/2010/main" val="2336353290"/>
      </p:ext>
    </p:extLst>
  </p:cSld>
  <p:clrMapOvr>
    <a:masterClrMapping/>
  </p:clrMapOvr>
  <mc:AlternateContent xmlns:mc="http://schemas.openxmlformats.org/markup-compatibility/2006" xmlns:p14="http://schemas.microsoft.com/office/powerpoint/2010/main">
    <mc:Choice Requires="p14">
      <p:transition spd="slow" p14:dur="2000" advTm="18494"/>
    </mc:Choice>
    <mc:Fallback xmlns="">
      <p:transition spd="slow" advTm="18494"/>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1"/>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 Template UMC 16-9.pptx" id="{C9BBF2B0-85CE-5349-AE01-10A0088C339D}" vid="{C8FF5730-EC6B-E445-9FB1-8ACB455D7512}"/>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2Diabetes en ramadan_patientenvoorlichtingsmateriaal_Amsterdam UMC_Locatie VUmc_Marokkaanse versie 2021 (3)" id="{D42EAAD1-C2C4-BA42-B9C5-43A339E32994}" vid="{6EC06467-C177-E141-9109-04B54AA77D80}"/>
    </a:ext>
  </a:extLst>
</a:theme>
</file>

<file path=ppt/theme/theme4.xml><?xml version="1.0" encoding="utf-8"?>
<a:theme xmlns:a="http://schemas.openxmlformats.org/drawingml/2006/main" name="3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7Diabetes en ramadan_patientenvoorlichtingsmateriaal_Amsterdam UMC_Locatie VUmc_Marokkaanse versie 2021 (3)" id="{8A2C13DE-C151-B84F-9927-439B1AB76265}" vid="{968F1998-9B0C-2644-93FD-306FFAE0DA59}"/>
    </a:ext>
  </a:extLst>
</a:theme>
</file>

<file path=ppt/theme/theme5.xml><?xml version="1.0" encoding="utf-8"?>
<a:theme xmlns:a="http://schemas.openxmlformats.org/drawingml/2006/main" name="6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8Diabetes en ramadan_patientenvoorlichtingsmateriaal_Amsterdam UMC_Locatie VUmc_Marokkaanse versie 2021 (3)" id="{33D924D4-DFA6-984D-BC72-4FF8D57FBB51}" vid="{89AC4732-E8AE-CA4B-8FF9-11003464EAA5}"/>
    </a:ext>
  </a:extLst>
</a:theme>
</file>

<file path=ppt/theme/theme6.xml><?xml version="1.0" encoding="utf-8"?>
<a:theme xmlns:a="http://schemas.openxmlformats.org/drawingml/2006/main" name="2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DD0CCD5D-1B00-B44B-8E00-39B58CB7492C}"/>
    </a:ext>
  </a:extLst>
</a:theme>
</file>

<file path=ppt/theme/theme7.xml><?xml version="1.0" encoding="utf-8"?>
<a:theme xmlns:a="http://schemas.openxmlformats.org/drawingml/2006/main" name="2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1CABB844-08EC-A34B-9C81-A89447B66506}"/>
    </a:ext>
  </a:extLst>
</a:theme>
</file>

<file path=ppt/theme/theme8.xml><?xml version="1.0" encoding="utf-8"?>
<a:theme xmlns:a="http://schemas.openxmlformats.org/drawingml/2006/main" name="5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85F66A0D-4D1B-4240-86FB-CFB3777163AB}"/>
    </a:ext>
  </a:extLst>
</a:theme>
</file>

<file path=ppt/theme/theme9.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4714</TotalTime>
  <Words>10154</Words>
  <Application>Microsoft Office PowerPoint</Application>
  <PresentationFormat>Breedbeeld</PresentationFormat>
  <Paragraphs>1048</Paragraphs>
  <Slides>71</Slides>
  <Notes>71</Notes>
  <HiddenSlides>0</HiddenSlides>
  <MMClips>0</MMClips>
  <ScaleCrop>false</ScaleCrop>
  <HeadingPairs>
    <vt:vector size="6" baseType="variant">
      <vt:variant>
        <vt:lpstr>Gebruikte lettertypen</vt:lpstr>
      </vt:variant>
      <vt:variant>
        <vt:i4>14</vt:i4>
      </vt:variant>
      <vt:variant>
        <vt:lpstr>Thema</vt:lpstr>
      </vt:variant>
      <vt:variant>
        <vt:i4>8</vt:i4>
      </vt:variant>
      <vt:variant>
        <vt:lpstr>Diatitels</vt:lpstr>
      </vt:variant>
      <vt:variant>
        <vt:i4>71</vt:i4>
      </vt:variant>
    </vt:vector>
  </HeadingPairs>
  <TitlesOfParts>
    <vt:vector size="93" baseType="lpstr">
      <vt:lpstr>Arial</vt:lpstr>
      <vt:lpstr>AXtGIHaneLight</vt:lpstr>
      <vt:lpstr>AXtZeinaLight</vt:lpstr>
      <vt:lpstr>Calibri</vt:lpstr>
      <vt:lpstr>Calibri Light</vt:lpstr>
      <vt:lpstr>Courier New</vt:lpstr>
      <vt:lpstr>Helvetica</vt:lpstr>
      <vt:lpstr>Helvetica Neue LT Std 45 Light</vt:lpstr>
      <vt:lpstr>Sakkal Majalla</vt:lpstr>
      <vt:lpstr>Times New Roman</vt:lpstr>
      <vt:lpstr>Trebuchet MS</vt:lpstr>
      <vt:lpstr>Trebuchet MS Standaard</vt:lpstr>
      <vt:lpstr>Univers 45 Light</vt:lpstr>
      <vt:lpstr>Wingdings</vt:lpstr>
      <vt:lpstr>PP Template UMC 16-9</vt:lpstr>
      <vt:lpstr>Kantoorthema</vt:lpstr>
      <vt:lpstr>1_PP Template UMC 16-9</vt:lpstr>
      <vt:lpstr>3_PP Template UMC 16-9</vt:lpstr>
      <vt:lpstr>6_PP Template UMC 16-9</vt:lpstr>
      <vt:lpstr>2_PP Template UMC 16-9</vt:lpstr>
      <vt:lpstr>2_Kantoorthema</vt:lpstr>
      <vt:lpstr>5_PP Template UMC 16-9</vt:lpstr>
      <vt:lpstr>PowerPoint-presentatie</vt:lpstr>
      <vt:lpstr>Wat gaan we bespreken?  </vt:lpstr>
      <vt:lpstr>Wie kan diabetes krijgen?</vt:lpstr>
      <vt:lpstr>Welke mensen kunnen eerder diabetes krijgen?</vt:lpstr>
      <vt:lpstr>Wat is diabetes? </vt:lpstr>
      <vt:lpstr>Wat is diabetes?</vt:lpstr>
      <vt:lpstr>Wat gebeurt er als u eet?</vt:lpstr>
      <vt:lpstr>PowerPoint-presentatie</vt:lpstr>
      <vt:lpstr>PowerPoint-presentatie</vt:lpstr>
      <vt:lpstr>  Wat kunt u merken van een hoge bloedsuiker?</vt:lpstr>
      <vt:lpstr>Wat kunt u merken van een hoge bloedsuiker?</vt:lpstr>
      <vt:lpstr>   Wat zijn de gevaren van diabetes?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vt:lpstr>
      <vt:lpstr>  </vt:lpstr>
      <vt:lpstr>PowerPoint-presentatie</vt:lpstr>
      <vt:lpstr>PowerPoint-presentatie</vt:lpstr>
      <vt:lpstr>Wat kunt u merken van een hoge bloedsuiker?</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VUmc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Bouchareb, S. (Siham)</dc:creator>
  <cp:lastModifiedBy>Bouchareb, S. (Siham)</cp:lastModifiedBy>
  <cp:revision>229</cp:revision>
  <dcterms:created xsi:type="dcterms:W3CDTF">2020-12-25T01:41:44Z</dcterms:created>
  <dcterms:modified xsi:type="dcterms:W3CDTF">2021-02-04T14:26:38Z</dcterms:modified>
</cp:coreProperties>
</file>